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257" r:id="rId4"/>
    <p:sldId id="324" r:id="rId5"/>
    <p:sldId id="325" r:id="rId6"/>
    <p:sldId id="328" r:id="rId7"/>
    <p:sldId id="326" r:id="rId8"/>
    <p:sldId id="327" r:id="rId9"/>
    <p:sldId id="258" r:id="rId10"/>
    <p:sldId id="314" r:id="rId11"/>
    <p:sldId id="312" r:id="rId12"/>
    <p:sldId id="313" r:id="rId13"/>
    <p:sldId id="315" r:id="rId14"/>
    <p:sldId id="316" r:id="rId15"/>
    <p:sldId id="318" r:id="rId16"/>
    <p:sldId id="319" r:id="rId17"/>
    <p:sldId id="320" r:id="rId18"/>
    <p:sldId id="311" r:id="rId19"/>
    <p:sldId id="259" r:id="rId20"/>
    <p:sldId id="260" r:id="rId21"/>
    <p:sldId id="298" r:id="rId22"/>
    <p:sldId id="299" r:id="rId23"/>
    <p:sldId id="300" r:id="rId24"/>
    <p:sldId id="261" r:id="rId25"/>
    <p:sldId id="274" r:id="rId26"/>
    <p:sldId id="262" r:id="rId27"/>
    <p:sldId id="263" r:id="rId28"/>
    <p:sldId id="264" r:id="rId29"/>
    <p:sldId id="265" r:id="rId30"/>
    <p:sldId id="266" r:id="rId31"/>
    <p:sldId id="267" r:id="rId32"/>
    <p:sldId id="297" r:id="rId33"/>
    <p:sldId id="301" r:id="rId34"/>
    <p:sldId id="268" r:id="rId35"/>
    <p:sldId id="277" r:id="rId36"/>
    <p:sldId id="278" r:id="rId37"/>
    <p:sldId id="279" r:id="rId38"/>
    <p:sldId id="280" r:id="rId39"/>
    <p:sldId id="292" r:id="rId40"/>
    <p:sldId id="276" r:id="rId41"/>
    <p:sldId id="275" r:id="rId42"/>
    <p:sldId id="281" r:id="rId43"/>
    <p:sldId id="269" r:id="rId44"/>
    <p:sldId id="317" r:id="rId45"/>
    <p:sldId id="321" r:id="rId46"/>
    <p:sldId id="270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3" r:id="rId58"/>
    <p:sldId id="294" r:id="rId59"/>
    <p:sldId id="295" r:id="rId60"/>
    <p:sldId id="296" r:id="rId61"/>
    <p:sldId id="302" r:id="rId62"/>
    <p:sldId id="305" r:id="rId63"/>
    <p:sldId id="306" r:id="rId64"/>
    <p:sldId id="307" r:id="rId65"/>
    <p:sldId id="308" r:id="rId66"/>
    <p:sldId id="309" r:id="rId67"/>
    <p:sldId id="310" r:id="rId68"/>
    <p:sldId id="322" r:id="rId69"/>
    <p:sldId id="272" r:id="rId70"/>
    <p:sldId id="323" r:id="rId71"/>
    <p:sldId id="273" r:id="rId72"/>
    <p:sldId id="329" r:id="rId73"/>
    <p:sldId id="330" r:id="rId74"/>
    <p:sldId id="331" r:id="rId75"/>
    <p:sldId id="338" r:id="rId76"/>
    <p:sldId id="339" r:id="rId77"/>
    <p:sldId id="351" r:id="rId78"/>
    <p:sldId id="340" r:id="rId79"/>
    <p:sldId id="341" r:id="rId80"/>
    <p:sldId id="342" r:id="rId81"/>
    <p:sldId id="343" r:id="rId82"/>
    <p:sldId id="345" r:id="rId83"/>
    <p:sldId id="352" r:id="rId84"/>
    <p:sldId id="353" r:id="rId85"/>
    <p:sldId id="354" r:id="rId86"/>
    <p:sldId id="355" r:id="rId87"/>
    <p:sldId id="346" r:id="rId88"/>
    <p:sldId id="347" r:id="rId89"/>
    <p:sldId id="348" r:id="rId90"/>
    <p:sldId id="333" r:id="rId91"/>
    <p:sldId id="334" r:id="rId92"/>
    <p:sldId id="335" r:id="rId93"/>
    <p:sldId id="336" r:id="rId94"/>
    <p:sldId id="337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A01A05-FCCE-4377-A127-D91B35FEB375}">
          <p14:sldIdLst>
            <p14:sldId id="256"/>
            <p14:sldId id="304"/>
            <p14:sldId id="257"/>
          </p14:sldIdLst>
        </p14:section>
        <p14:section name="Day1" id="{F374D932-AF6C-4F2B-960C-332820F0520D}">
          <p14:sldIdLst>
            <p14:sldId id="324"/>
            <p14:sldId id="325"/>
            <p14:sldId id="328"/>
            <p14:sldId id="326"/>
            <p14:sldId id="327"/>
            <p14:sldId id="258"/>
            <p14:sldId id="314"/>
            <p14:sldId id="312"/>
            <p14:sldId id="313"/>
            <p14:sldId id="315"/>
            <p14:sldId id="316"/>
            <p14:sldId id="318"/>
            <p14:sldId id="319"/>
            <p14:sldId id="320"/>
            <p14:sldId id="311"/>
            <p14:sldId id="259"/>
            <p14:sldId id="260"/>
            <p14:sldId id="298"/>
            <p14:sldId id="299"/>
            <p14:sldId id="300"/>
            <p14:sldId id="261"/>
            <p14:sldId id="274"/>
          </p14:sldIdLst>
        </p14:section>
        <p14:section name="Day2" id="{85EADD5E-2E32-4080-851A-0BE274C7984C}">
          <p14:sldIdLst>
            <p14:sldId id="262"/>
            <p14:sldId id="263"/>
            <p14:sldId id="264"/>
            <p14:sldId id="265"/>
            <p14:sldId id="266"/>
            <p14:sldId id="267"/>
            <p14:sldId id="297"/>
            <p14:sldId id="301"/>
          </p14:sldIdLst>
        </p14:section>
        <p14:section name="Day3" id="{D2760973-FF51-4902-9A9C-0BB69D263162}">
          <p14:sldIdLst>
            <p14:sldId id="268"/>
            <p14:sldId id="277"/>
            <p14:sldId id="278"/>
            <p14:sldId id="279"/>
            <p14:sldId id="280"/>
            <p14:sldId id="292"/>
            <p14:sldId id="276"/>
            <p14:sldId id="275"/>
            <p14:sldId id="281"/>
            <p14:sldId id="269"/>
            <p14:sldId id="317"/>
            <p14:sldId id="321"/>
            <p14:sldId id="270"/>
            <p14:sldId id="282"/>
            <p14:sldId id="283"/>
          </p14:sldIdLst>
        </p14:section>
        <p14:section name="Day4" id="{6924D980-6CB7-42EF-A024-32E5A74BB0F0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Day5" id="{A3394D41-EFFD-4F9B-B4CC-2489600959D0}">
          <p14:sldIdLst>
            <p14:sldId id="291"/>
            <p14:sldId id="293"/>
            <p14:sldId id="294"/>
            <p14:sldId id="295"/>
            <p14:sldId id="296"/>
            <p14:sldId id="302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Day6" id="{72C48ADD-E5B8-431A-9119-268FE98B4BEA}">
          <p14:sldIdLst>
            <p14:sldId id="322"/>
            <p14:sldId id="272"/>
          </p14:sldIdLst>
        </p14:section>
        <p14:section name="Day7" id="{76FE2D7B-59E2-4A2E-BBDD-B2454E4DC9FA}">
          <p14:sldIdLst>
            <p14:sldId id="323"/>
            <p14:sldId id="273"/>
          </p14:sldIdLst>
        </p14:section>
        <p14:section name="Day8" id="{EDD410AD-E5DF-4670-8C0D-6C7C550B794C}">
          <p14:sldIdLst>
            <p14:sldId id="329"/>
            <p14:sldId id="330"/>
            <p14:sldId id="331"/>
            <p14:sldId id="338"/>
            <p14:sldId id="339"/>
            <p14:sldId id="351"/>
            <p14:sldId id="340"/>
            <p14:sldId id="341"/>
            <p14:sldId id="342"/>
            <p14:sldId id="343"/>
            <p14:sldId id="345"/>
            <p14:sldId id="352"/>
            <p14:sldId id="353"/>
            <p14:sldId id="354"/>
            <p14:sldId id="355"/>
            <p14:sldId id="346"/>
            <p14:sldId id="347"/>
            <p14:sldId id="348"/>
            <p14:sldId id="333"/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87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BDB66-0743-4BAF-1FEA-FA471BF70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7D647D-6CC6-7746-E95F-006A66E5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CC886-C379-C27B-3830-C3E52139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2474E-BD17-73AE-A1B4-194F262E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0F46C0-CEA8-B761-38AD-DE37F98E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5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6F370-0292-33BB-38A7-7C539DBB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60DFC8-BA78-00BD-14E3-0D4EC2C55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AD336-F209-8547-C20C-EF3DEA57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ED32D-EFC8-9283-0542-BA8876E9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4252F3-4122-CC97-10C6-E97088B5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9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1FF775-554E-1356-F6E2-185D0AD91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25DCDC-9859-3013-4FA0-6B7AFA3FD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8BBF0-80A7-D699-42EF-BE108CEA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60641A-7977-6998-4D32-11B35A24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397970-CB9B-CA5D-5518-8CD2AECC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2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39133-4F97-03F8-B5F1-51514E65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FC536-5453-B17B-8822-E227E3646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E75A6-4207-0DAC-BA58-2870DBF1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2FAADE-AC27-A6FF-14F5-D49CD28E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E902F-4006-70B7-DFF6-82F172A1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3324D-C89A-0DC2-DA2C-563DAE8E5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77B574-1017-7538-8F42-5963EF88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77D8D1-5961-2141-C628-57164EA9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86084-B71C-6D3D-B090-24FE26B0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3E5A7-F714-27B4-CFDD-D7B30399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1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36B95-4D44-8D3F-C909-9C4B5572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12A31-AF03-5770-C25E-150B0242C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AE39D-3CF7-02D4-2D76-303618764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E11882-1694-578E-A25F-E79AFB36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E3869-D859-B90E-F786-900D5367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D548A8-36DE-E10E-3D1D-290C4124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A38E4-7C0B-C529-BAC0-4B609B94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5EB88-71B6-E0CC-E27E-F6E9FE39F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CBDFC5-A6B6-C5F4-3BD0-1E92CF548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78DF35-EE6D-90D5-3094-07D6DA129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BF51D3-11A4-38B4-361A-942F084BE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38F1B6-0F39-F944-A579-EB323EDC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9412D2-3D25-41F4-7C18-72CDBF6D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63EDBB-BD88-D687-691D-341CA47C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2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FAF1C-2196-223E-8B81-E9228009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755AE9-5A0D-AF9D-7BD7-A13288E9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0014B2-FD9E-B8FB-1090-F5ACC9F9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9AB81C-7AA8-7D95-E0F9-97A7DCFA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20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7CAD9B-09C8-9765-73FC-558DE3F2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DCC229-EB4E-F9BA-48D7-AD5E4254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CE9D7-19C9-23CA-470D-37D02C5E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9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8D535-BBB2-C245-1230-82424C9C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3174D-8434-157F-4F35-86A457924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5F066A-AB9D-9655-E08F-EE2E48AD0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AFAF5E-1231-01E4-0338-3791CFB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3FEB3-F50C-923E-2DD1-AE012248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448B5-952D-88E7-0FBA-CAD9487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70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9DEAD-08A4-CB5A-4AFD-B8D3827D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8E59F0-9C67-417C-78FF-A9B5ADB3A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D077C-9A6A-CE05-0F84-2DF765686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379648-DE1D-2606-2CD4-2AC8C410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DFE463-D811-C690-8647-6CD63949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AA24BE-7BDC-46D5-4E7F-318CEFAC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7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AE130-D263-5512-015E-FFBADA3D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23E3DD-0C94-098F-7760-4D08D4C6D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5A2DBF-4B94-8B91-21F6-0B829B573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1A562A-217F-411A-90D4-89DBC577F8B2}" type="datetimeFigureOut">
              <a:rPr lang="ko-KR" altLang="en-US" smtClean="0"/>
              <a:t>2025-09-12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1C205-AAC5-28B8-ED81-5ECB43318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538B2-2AC0-D99E-31C5-21422913F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3F00C-C7E6-421D-A4D0-8D68BCA6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9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codingbarbie/22323347724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utorials.org/course/1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luge.tistory.com/1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fc-editor.org/rfc/rfc9110.html?utm_source=chatgpt.com" TargetMode="External"/><Relationship Id="rId7" Type="http://schemas.openxmlformats.org/officeDocument/2006/relationships/hyperlink" Target="https://www.iana.org/assignments/http-methods?utm_source=chatgpt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fc-editor.org/rfc/rfc5789.html?utm_source=chatgpt.com" TargetMode="External"/><Relationship Id="rId5" Type="http://schemas.openxmlformats.org/officeDocument/2006/relationships/hyperlink" Target="https://www.rfc-editor.org/rfc/rfc9112.html?utm_source=chatgpt.com" TargetMode="External"/><Relationship Id="rId4" Type="http://schemas.openxmlformats.org/officeDocument/2006/relationships/hyperlink" Target="https://www.rfc-editor.org/rfc/rfc9111.html?utm_source=chatgpt.co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user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27.0.0.1:8000/users/1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redoc" TargetMode="External"/><Relationship Id="rId2" Type="http://schemas.openxmlformats.org/officeDocument/2006/relationships/hyperlink" Target="http://127.0.0.1:8000/doc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B3A8E-AF0A-8EAB-DA95-ADFEA1B8CC38}"/>
              </a:ext>
            </a:extLst>
          </p:cNvPr>
          <p:cNvSpPr txBox="1"/>
          <p:nvPr/>
        </p:nvSpPr>
        <p:spPr>
          <a:xfrm>
            <a:off x="3048000" y="1757208"/>
            <a:ext cx="6096000" cy="3239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 err="1"/>
              <a:t>FastAPI</a:t>
            </a:r>
            <a:endParaRPr lang="en-US" altLang="ko-KR" sz="3600" dirty="0"/>
          </a:p>
          <a:p>
            <a:pPr algn="ctr">
              <a:lnSpc>
                <a:spcPct val="200000"/>
              </a:lnSpc>
            </a:pPr>
            <a:r>
              <a:rPr lang="ko-KR" altLang="en-US" sz="3600" dirty="0"/>
              <a:t>반강제학습</a:t>
            </a:r>
            <a:endParaRPr lang="en-US" altLang="ko-KR" sz="3600" dirty="0"/>
          </a:p>
          <a:p>
            <a:pPr algn="ctr">
              <a:lnSpc>
                <a:spcPct val="200000"/>
              </a:lnSpc>
            </a:pPr>
            <a:r>
              <a:rPr lang="en-US" altLang="ko-KR" sz="3600" dirty="0"/>
              <a:t>&lt;Newbie</a:t>
            </a:r>
            <a:r>
              <a:rPr lang="ko-KR" altLang="en-US" sz="3600" dirty="0"/>
              <a:t> 편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A1CDA9-66D7-F4FF-D179-B6DC534A65D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730471-4143-4C49-ABAE-880872B4608E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98C1DC-9474-1560-3E04-D3071FB55909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9A0890-EB99-AACB-9CA3-77EE07BA8DE9}"/>
              </a:ext>
            </a:extLst>
          </p:cNvPr>
          <p:cNvSpPr txBox="1"/>
          <p:nvPr/>
        </p:nvSpPr>
        <p:spPr>
          <a:xfrm>
            <a:off x="10020300" y="614218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By</a:t>
            </a:r>
            <a:r>
              <a:rPr lang="ko-KR" altLang="en-US" dirty="0"/>
              <a:t> 코딩조무사</a:t>
            </a:r>
          </a:p>
        </p:txBody>
      </p:sp>
    </p:spTree>
    <p:extLst>
      <p:ext uri="{BB962C8B-B14F-4D97-AF65-F5344CB8AC3E}">
        <p14:creationId xmlns:p14="http://schemas.microsoft.com/office/powerpoint/2010/main" val="415384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CAE89-CA7B-CFE5-E8D2-4F420B267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8C9D48-0EE9-10C3-83FD-5673ABA7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67964"/>
            <a:ext cx="7569200" cy="63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1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E22A6-AC24-047B-C1C2-6932AB466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02F981-DC9F-C69E-D6EE-C6B4F61B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35525"/>
            <a:ext cx="10007600" cy="59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1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0C125-7ED1-BCB1-0C4A-1EC41EFE7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739CD-B313-CAFD-3AD8-438EC310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161469"/>
            <a:ext cx="6735115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0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18A29-263C-C354-4B4A-376F95F88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B8BCBD-EE99-5398-84B7-8914BD47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" y="461665"/>
            <a:ext cx="4786545" cy="61306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375AC-D643-0F09-5764-E276DE86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19" y="195336"/>
            <a:ext cx="3223558" cy="64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3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5467E4-79A4-B7DC-2421-81F86895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78" y="992412"/>
            <a:ext cx="5736322" cy="4873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FA3778-6784-FF0B-3756-7043A26D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49" y="816424"/>
            <a:ext cx="5476932" cy="48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0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DDAB5E-E881-4DD2-DDC4-BC88FA98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923925"/>
            <a:ext cx="90868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5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E327-2DBB-A3EE-728A-1D6F8809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0D7120-5EBC-53AA-BBD4-8A1B2FAE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1" t="35805" r="65434" b="15526"/>
          <a:stretch/>
        </p:blipFill>
        <p:spPr>
          <a:xfrm>
            <a:off x="7416800" y="4397235"/>
            <a:ext cx="2260600" cy="1898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8CAEC1-1BB8-C572-D9A9-8873E173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37" r="22656"/>
          <a:stretch/>
        </p:blipFill>
        <p:spPr>
          <a:xfrm>
            <a:off x="1737805" y="3241657"/>
            <a:ext cx="836634" cy="15520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AF42A9-F410-3BD7-1C75-4CC5B3854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</a:extLst>
          </a:blip>
          <a:srcRect l="2621" t="35805" r="65434" b="15526"/>
          <a:stretch/>
        </p:blipFill>
        <p:spPr>
          <a:xfrm>
            <a:off x="7416800" y="1095235"/>
            <a:ext cx="2260600" cy="1898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2B0700-05A8-333D-8E31-2199CD5C7115}"/>
              </a:ext>
            </a:extLst>
          </p:cNvPr>
          <p:cNvSpPr txBox="1"/>
          <p:nvPr/>
        </p:nvSpPr>
        <p:spPr>
          <a:xfrm>
            <a:off x="9893300" y="5219700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0B1F7-B996-754F-CA15-D0E9B6FA85A0}"/>
              </a:ext>
            </a:extLst>
          </p:cNvPr>
          <p:cNvSpPr txBox="1"/>
          <p:nvPr/>
        </p:nvSpPr>
        <p:spPr>
          <a:xfrm>
            <a:off x="9893300" y="1860034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/>
          </a:p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029C6C-2A9C-CDF3-9A6D-DB4BDB2531B3}"/>
              </a:ext>
            </a:extLst>
          </p:cNvPr>
          <p:cNvCxnSpPr/>
          <p:nvPr/>
        </p:nvCxnSpPr>
        <p:spPr>
          <a:xfrm>
            <a:off x="8547100" y="3200400"/>
            <a:ext cx="0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C2CE57-5DEE-22C3-68D2-7E1C3E70BE75}"/>
              </a:ext>
            </a:extLst>
          </p:cNvPr>
          <p:cNvSpPr txBox="1"/>
          <p:nvPr/>
        </p:nvSpPr>
        <p:spPr>
          <a:xfrm>
            <a:off x="634711" y="5542865"/>
            <a:ext cx="3042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HEC</a:t>
            </a:r>
            <a:r>
              <a:rPr lang="ko-KR" altLang="en-US" sz="1600" dirty="0"/>
              <a:t> 플랜트 건축설계팀 임직원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CC01E22-8126-D6E5-DD35-EC5545A5A0EA}"/>
              </a:ext>
            </a:extLst>
          </p:cNvPr>
          <p:cNvCxnSpPr>
            <a:cxnSpLocks/>
          </p:cNvCxnSpPr>
          <p:nvPr/>
        </p:nvCxnSpPr>
        <p:spPr>
          <a:xfrm>
            <a:off x="2984500" y="4397235"/>
            <a:ext cx="4432300" cy="664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3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11ABF-6A73-7546-A095-2D381324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F1263A8-BD89-FC27-434D-FCA536509E64}"/>
              </a:ext>
            </a:extLst>
          </p:cNvPr>
          <p:cNvSpPr/>
          <p:nvPr/>
        </p:nvSpPr>
        <p:spPr>
          <a:xfrm>
            <a:off x="1054739" y="2867247"/>
            <a:ext cx="11022961" cy="3740191"/>
          </a:xfrm>
          <a:custGeom>
            <a:avLst/>
            <a:gdLst>
              <a:gd name="connsiteX0" fmla="*/ 62861 w 11149748"/>
              <a:gd name="connsiteY0" fmla="*/ 1732462 h 3740191"/>
              <a:gd name="connsiteX1" fmla="*/ 238352 w 11149748"/>
              <a:gd name="connsiteY1" fmla="*/ 162280 h 3740191"/>
              <a:gd name="connsiteX2" fmla="*/ 1725406 w 11149748"/>
              <a:gd name="connsiteY2" fmla="*/ 143808 h 3740191"/>
              <a:gd name="connsiteX3" fmla="*/ 4431661 w 11149748"/>
              <a:gd name="connsiteY3" fmla="*/ 993553 h 3740191"/>
              <a:gd name="connsiteX4" fmla="*/ 10204388 w 11149748"/>
              <a:gd name="connsiteY4" fmla="*/ 1205989 h 3740191"/>
              <a:gd name="connsiteX5" fmla="*/ 10850934 w 11149748"/>
              <a:gd name="connsiteY5" fmla="*/ 3524317 h 3740191"/>
              <a:gd name="connsiteX6" fmla="*/ 7184097 w 11149748"/>
              <a:gd name="connsiteY6" fmla="*/ 3625917 h 3740191"/>
              <a:gd name="connsiteX7" fmla="*/ 857188 w 11149748"/>
              <a:gd name="connsiteY7" fmla="*/ 3404244 h 3740191"/>
              <a:gd name="connsiteX8" fmla="*/ 62861 w 11149748"/>
              <a:gd name="connsiteY8" fmla="*/ 1732462 h 374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9748" h="3740191">
                <a:moveTo>
                  <a:pt x="62861" y="1732462"/>
                </a:moveTo>
                <a:cubicBezTo>
                  <a:pt x="-40278" y="1192135"/>
                  <a:pt x="-38739" y="427056"/>
                  <a:pt x="238352" y="162280"/>
                </a:cubicBezTo>
                <a:cubicBezTo>
                  <a:pt x="515443" y="-102496"/>
                  <a:pt x="1026521" y="5263"/>
                  <a:pt x="1725406" y="143808"/>
                </a:cubicBezTo>
                <a:cubicBezTo>
                  <a:pt x="2424291" y="282353"/>
                  <a:pt x="3018497" y="816523"/>
                  <a:pt x="4431661" y="993553"/>
                </a:cubicBezTo>
                <a:cubicBezTo>
                  <a:pt x="5844825" y="1170583"/>
                  <a:pt x="9134509" y="784195"/>
                  <a:pt x="10204388" y="1205989"/>
                </a:cubicBezTo>
                <a:cubicBezTo>
                  <a:pt x="11274267" y="1627783"/>
                  <a:pt x="11354316" y="3120996"/>
                  <a:pt x="10850934" y="3524317"/>
                </a:cubicBezTo>
                <a:cubicBezTo>
                  <a:pt x="10347552" y="3927638"/>
                  <a:pt x="8849721" y="3645929"/>
                  <a:pt x="7184097" y="3625917"/>
                </a:cubicBezTo>
                <a:cubicBezTo>
                  <a:pt x="5518473" y="3605905"/>
                  <a:pt x="2045600" y="3718281"/>
                  <a:pt x="857188" y="3404244"/>
                </a:cubicBezTo>
                <a:cubicBezTo>
                  <a:pt x="-331224" y="3090207"/>
                  <a:pt x="166000" y="2272789"/>
                  <a:pt x="62861" y="1732462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24520E-86E0-81D6-EBD4-D3AA35D03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 l="2621" t="35805" r="65434" b="15526"/>
          <a:stretch/>
        </p:blipFill>
        <p:spPr>
          <a:xfrm>
            <a:off x="4483100" y="1095235"/>
            <a:ext cx="2260600" cy="1898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A7476-490D-3953-F2E4-B010C14DBCF2}"/>
              </a:ext>
            </a:extLst>
          </p:cNvPr>
          <p:cNvSpPr txBox="1"/>
          <p:nvPr/>
        </p:nvSpPr>
        <p:spPr>
          <a:xfrm>
            <a:off x="4672276" y="37118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/>
          </a:p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74D596-AAB0-6A92-AA31-25BFFD853C52}"/>
              </a:ext>
            </a:extLst>
          </p:cNvPr>
          <p:cNvCxnSpPr>
            <a:cxnSpLocks/>
          </p:cNvCxnSpPr>
          <p:nvPr/>
        </p:nvCxnSpPr>
        <p:spPr>
          <a:xfrm>
            <a:off x="2984500" y="4404329"/>
            <a:ext cx="1498600" cy="606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1DE58F-75A9-66F5-B076-282A73917CD3}"/>
              </a:ext>
            </a:extLst>
          </p:cNvPr>
          <p:cNvCxnSpPr/>
          <p:nvPr/>
        </p:nvCxnSpPr>
        <p:spPr>
          <a:xfrm>
            <a:off x="5613400" y="3200400"/>
            <a:ext cx="0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F265C3-BE25-3E21-2B64-A88F51F17BD7}"/>
              </a:ext>
            </a:extLst>
          </p:cNvPr>
          <p:cNvSpPr txBox="1"/>
          <p:nvPr/>
        </p:nvSpPr>
        <p:spPr>
          <a:xfrm>
            <a:off x="634711" y="5542865"/>
            <a:ext cx="3042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HEC</a:t>
            </a:r>
            <a:r>
              <a:rPr lang="ko-KR" altLang="en-US" sz="1600" dirty="0"/>
              <a:t> 플랜트 건축설계팀 임직원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B206CE-999D-74A2-1ADE-39BFFA08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626" t="37758" r="34539" b="18567"/>
          <a:stretch/>
        </p:blipFill>
        <p:spPr>
          <a:xfrm>
            <a:off x="9332536" y="4397236"/>
            <a:ext cx="2438744" cy="1904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6583F5-F55B-6931-4A3B-1F8233F6A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 l="34626" t="37758" r="34539" b="18567"/>
          <a:stretch/>
        </p:blipFill>
        <p:spPr>
          <a:xfrm>
            <a:off x="9332536" y="1095235"/>
            <a:ext cx="2438744" cy="1904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A0014D-82C5-F985-80F2-FC7F28CCE498}"/>
              </a:ext>
            </a:extLst>
          </p:cNvPr>
          <p:cNvSpPr txBox="1"/>
          <p:nvPr/>
        </p:nvSpPr>
        <p:spPr>
          <a:xfrm>
            <a:off x="9610784" y="371186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풍하중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/>
          </a:p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85C43-978F-A27E-4AAA-F47F54D3F44A}"/>
              </a:ext>
            </a:extLst>
          </p:cNvPr>
          <p:cNvSpPr txBox="1"/>
          <p:nvPr/>
        </p:nvSpPr>
        <p:spPr>
          <a:xfrm>
            <a:off x="9610783" y="6128434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풍하중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BDE1293-AB2F-931E-9FCA-22B2EC732162}"/>
              </a:ext>
            </a:extLst>
          </p:cNvPr>
          <p:cNvCxnSpPr/>
          <p:nvPr/>
        </p:nvCxnSpPr>
        <p:spPr>
          <a:xfrm>
            <a:off x="10551906" y="3200400"/>
            <a:ext cx="0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743B278-2EA5-E471-8C2F-076A35E93FD2}"/>
              </a:ext>
            </a:extLst>
          </p:cNvPr>
          <p:cNvCxnSpPr>
            <a:cxnSpLocks/>
          </p:cNvCxnSpPr>
          <p:nvPr/>
        </p:nvCxnSpPr>
        <p:spPr>
          <a:xfrm flipH="1">
            <a:off x="6096000" y="3200400"/>
            <a:ext cx="3606800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3A4C43-038E-DE4E-D7B4-7D2939F40FDB}"/>
              </a:ext>
            </a:extLst>
          </p:cNvPr>
          <p:cNvCxnSpPr>
            <a:cxnSpLocks/>
          </p:cNvCxnSpPr>
          <p:nvPr/>
        </p:nvCxnSpPr>
        <p:spPr>
          <a:xfrm flipH="1" flipV="1">
            <a:off x="6578601" y="3194795"/>
            <a:ext cx="3449999" cy="10414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2E89403-F02A-FAD7-9D61-4D680272681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84500" y="4397235"/>
            <a:ext cx="6348036" cy="952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6A34C32-738D-4CCD-2E9C-6D04C87A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1" t="35805" r="65434" b="15526"/>
          <a:stretch/>
        </p:blipFill>
        <p:spPr>
          <a:xfrm>
            <a:off x="4483100" y="4397235"/>
            <a:ext cx="2260600" cy="1898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A6E4B-121C-2380-C7FF-AFEF9FACD91E}"/>
              </a:ext>
            </a:extLst>
          </p:cNvPr>
          <p:cNvSpPr txBox="1"/>
          <p:nvPr/>
        </p:nvSpPr>
        <p:spPr>
          <a:xfrm>
            <a:off x="4715844" y="6128434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2F5FEE-DBCE-D223-947A-D0FE11BC47F6}"/>
              </a:ext>
            </a:extLst>
          </p:cNvPr>
          <p:cNvSpPr txBox="1"/>
          <p:nvPr/>
        </p:nvSpPr>
        <p:spPr>
          <a:xfrm>
            <a:off x="5613399" y="3412309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</a:p>
          <a:p>
            <a:pPr algn="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지진하중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API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18C8B-DFA5-1C7B-B29B-3FAEBAF2AD67}"/>
              </a:ext>
            </a:extLst>
          </p:cNvPr>
          <p:cNvSpPr txBox="1"/>
          <p:nvPr/>
        </p:nvSpPr>
        <p:spPr>
          <a:xfrm>
            <a:off x="9198495" y="3403255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</a:p>
          <a:p>
            <a:pPr algn="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풍하중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산정기</a:t>
            </a:r>
            <a:endParaRPr lang="en-US" altLang="ko-KR" sz="1200" b="1" dirty="0"/>
          </a:p>
          <a:p>
            <a:pPr algn="r"/>
            <a:r>
              <a:rPr lang="en-US" altLang="ko-KR" sz="1200" b="1" dirty="0"/>
              <a:t>API</a:t>
            </a:r>
            <a:endParaRPr lang="ko-KR" altLang="en-US" sz="1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2EB757-B8D3-1A6F-0595-D3252BB35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437" r="22656"/>
          <a:stretch/>
        </p:blipFill>
        <p:spPr>
          <a:xfrm>
            <a:off x="1737805" y="3241657"/>
            <a:ext cx="836634" cy="1552016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2D194D8-5DC4-4242-83D4-CFC51E85023D}"/>
              </a:ext>
            </a:extLst>
          </p:cNvPr>
          <p:cNvSpPr/>
          <p:nvPr/>
        </p:nvSpPr>
        <p:spPr>
          <a:xfrm>
            <a:off x="480243" y="2292951"/>
            <a:ext cx="1414021" cy="933253"/>
          </a:xfrm>
          <a:prstGeom prst="wedgeRoundRectCallout">
            <a:avLst>
              <a:gd name="adj1" fmla="val 37167"/>
              <a:gd name="adj2" fmla="val 82702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난 점선 안만 보여</a:t>
            </a:r>
            <a:r>
              <a:rPr lang="en-US" altLang="ko-KR" dirty="0"/>
              <a:t>~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529A1-6720-9DB0-A991-E743188E6B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437" r="22656"/>
          <a:stretch/>
        </p:blipFill>
        <p:spPr>
          <a:xfrm>
            <a:off x="1737804" y="241509"/>
            <a:ext cx="836634" cy="15520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0DA65A-3E8D-D8A2-C0FF-26F1BA8EB6CD}"/>
              </a:ext>
            </a:extLst>
          </p:cNvPr>
          <p:cNvSpPr txBox="1"/>
          <p:nvPr/>
        </p:nvSpPr>
        <p:spPr>
          <a:xfrm>
            <a:off x="634711" y="1808978"/>
            <a:ext cx="3525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HEC</a:t>
            </a:r>
            <a:r>
              <a:rPr lang="ko-KR" altLang="en-US" sz="1600" dirty="0"/>
              <a:t> 플랜트 건축설계팀 </a:t>
            </a:r>
            <a:r>
              <a:rPr lang="ko-KR" altLang="en-US" sz="1600" dirty="0" err="1"/>
              <a:t>툴킷</a:t>
            </a:r>
            <a:r>
              <a:rPr lang="ko-KR" altLang="en-US" sz="1600" dirty="0"/>
              <a:t> 개발자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A7137C4-3501-5D91-40DD-9377AE93D0AF}"/>
              </a:ext>
            </a:extLst>
          </p:cNvPr>
          <p:cNvSpPr/>
          <p:nvPr/>
        </p:nvSpPr>
        <p:spPr>
          <a:xfrm>
            <a:off x="246130" y="241509"/>
            <a:ext cx="1414021" cy="933253"/>
          </a:xfrm>
          <a:prstGeom prst="wedgeRoundRectCallout">
            <a:avLst>
              <a:gd name="adj1" fmla="val 68602"/>
              <a:gd name="adj2" fmla="val -3569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난 </a:t>
            </a:r>
            <a:r>
              <a:rPr lang="ko-KR" altLang="en-US" sz="1600" dirty="0" err="1"/>
              <a:t>백엔드</a:t>
            </a:r>
            <a:r>
              <a:rPr lang="ko-KR" altLang="en-US" sz="1600" dirty="0"/>
              <a:t> 서버만 개발해</a:t>
            </a:r>
            <a:r>
              <a:rPr lang="en-US" altLang="ko-KR" sz="1600" dirty="0"/>
              <a:t>~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24585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0F427-226A-CAFB-8198-0C670E96E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575EB7C-3B17-E04D-7AC5-C21DC8E0D894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84BA22-6A9C-A3AE-77B0-E05F2B1C683D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B4AA92-C867-96D3-6429-7B5C88BAC2D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CD9EBF-09A2-EDA1-EE3B-474D35E766B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8C113-1838-4DC1-9389-9B93890DDA5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API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A41C2-10AF-6C53-EE25-EFC08975B26D}"/>
              </a:ext>
            </a:extLst>
          </p:cNvPr>
          <p:cNvSpPr txBox="1"/>
          <p:nvPr/>
        </p:nvSpPr>
        <p:spPr>
          <a:xfrm>
            <a:off x="613920" y="1127704"/>
            <a:ext cx="10059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정의</a:t>
            </a:r>
            <a:r>
              <a:rPr lang="en-US" altLang="ko-KR" dirty="0"/>
              <a:t>: Application Programming Interface = </a:t>
            </a:r>
            <a:r>
              <a:rPr lang="ko-KR" altLang="en-US" dirty="0"/>
              <a:t>프로그램끼리 소통할 수 있는 </a:t>
            </a:r>
            <a:r>
              <a:rPr lang="en-US" altLang="ko-KR" dirty="0"/>
              <a:t>"</a:t>
            </a:r>
            <a:r>
              <a:rPr lang="ko-KR" altLang="en-US" dirty="0"/>
              <a:t>약속</a:t>
            </a:r>
            <a:r>
              <a:rPr lang="en-US" altLang="ko-KR" dirty="0"/>
              <a:t>(</a:t>
            </a:r>
            <a:r>
              <a:rPr lang="ko-KR" altLang="en-US" dirty="0"/>
              <a:t>인터페이스</a:t>
            </a:r>
            <a:r>
              <a:rPr lang="en-US" altLang="ko-KR" dirty="0"/>
              <a:t>)"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EE43F-7927-E301-0227-49BE9A26FB86}"/>
              </a:ext>
            </a:extLst>
          </p:cNvPr>
          <p:cNvSpPr txBox="1"/>
          <p:nvPr/>
        </p:nvSpPr>
        <p:spPr>
          <a:xfrm>
            <a:off x="613920" y="1736412"/>
            <a:ext cx="559638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b="1" dirty="0"/>
              <a:t>비유</a:t>
            </a:r>
            <a:r>
              <a:rPr lang="en-US" altLang="ko-KR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C3E95-1CA8-2F30-D6A3-6B4358CB77F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즉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API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는 서로 다른 소프트웨어가 데이터와 기능을 주고받는 통신 창구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3C058E29-55AC-09D8-BAF5-CF1DC9A50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898" y="2190999"/>
            <a:ext cx="5138002" cy="328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자판기 버튼 = API 문서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어떤 버튼이 어떤 음료를 주는지 미리 적혀 있음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사람(사용자) = 클라이언트(요청)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버튼을 눌러 원하는 걸 지정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자판기 내부 = 서버(응답 처리)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버튼 입력을 해석하고 음료를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꺼내주는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역할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“콜라 주세요” 버튼 누름 = 요청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클라이언트가 서버에 원하는 자원을 요청하는 것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콜라 캔이 나옴 = 응답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서버가 클라이언트에게 요청한 결과를 반환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C503AD-9E91-10BF-8A82-5B7F18C6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284"/>
          <a:stretch/>
        </p:blipFill>
        <p:spPr>
          <a:xfrm>
            <a:off x="7168404" y="1784935"/>
            <a:ext cx="3728196" cy="3963043"/>
          </a:xfrm>
          <a:prstGeom prst="rect">
            <a:avLst/>
          </a:prstGeom>
        </p:spPr>
      </p:pic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2593BDD1-8309-0D1D-ACD1-125D226A41CE}"/>
              </a:ext>
            </a:extLst>
          </p:cNvPr>
          <p:cNvSpPr/>
          <p:nvPr/>
        </p:nvSpPr>
        <p:spPr>
          <a:xfrm>
            <a:off x="5809504" y="4475305"/>
            <a:ext cx="1117600" cy="774700"/>
          </a:xfrm>
          <a:prstGeom prst="wedgeRoundRectCallout">
            <a:avLst>
              <a:gd name="adj1" fmla="val 100662"/>
              <a:gd name="adj2" fmla="val -178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모히또 주세요</a:t>
            </a: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6220B0BB-0A68-D8A1-0CFB-CEC7568ED04B}"/>
              </a:ext>
            </a:extLst>
          </p:cNvPr>
          <p:cNvSpPr/>
          <p:nvPr/>
        </p:nvSpPr>
        <p:spPr>
          <a:xfrm>
            <a:off x="10438120" y="4005926"/>
            <a:ext cx="1505590" cy="1468792"/>
          </a:xfrm>
          <a:prstGeom prst="wedgeRoundRectCallout">
            <a:avLst>
              <a:gd name="adj1" fmla="val -98202"/>
              <a:gd name="adj2" fmla="val 71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없는 버튼 찾아서 열심히 눌러라 인간</a:t>
            </a:r>
            <a:endParaRPr lang="ko-KR" altLang="en-US" sz="1600" b="1" dirty="0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59339D1-8F0B-8D17-E4E2-15C939E79CF1}"/>
              </a:ext>
            </a:extLst>
          </p:cNvPr>
          <p:cNvSpPr/>
          <p:nvPr/>
        </p:nvSpPr>
        <p:spPr>
          <a:xfrm>
            <a:off x="10438120" y="1902473"/>
            <a:ext cx="1505590" cy="876992"/>
          </a:xfrm>
          <a:prstGeom prst="wedgeRoundRectCallout">
            <a:avLst>
              <a:gd name="adj1" fmla="val -57713"/>
              <a:gd name="adj2" fmla="val 11099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옜다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BAB22C-41B7-FDED-7121-7EF425CE356B}"/>
              </a:ext>
            </a:extLst>
          </p:cNvPr>
          <p:cNvSpPr txBox="1"/>
          <p:nvPr/>
        </p:nvSpPr>
        <p:spPr>
          <a:xfrm>
            <a:off x="7413056" y="4067525"/>
            <a:ext cx="78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93EC2-63A9-1370-91BE-BE555DECC6F2}"/>
              </a:ext>
            </a:extLst>
          </p:cNvPr>
          <p:cNvSpPr txBox="1"/>
          <p:nvPr/>
        </p:nvSpPr>
        <p:spPr>
          <a:xfrm>
            <a:off x="10687251" y="344516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30FEC-417A-D5DD-ED7B-292998A02507}"/>
              </a:ext>
            </a:extLst>
          </p:cNvPr>
          <p:cNvSpPr txBox="1"/>
          <p:nvPr/>
        </p:nvSpPr>
        <p:spPr>
          <a:xfrm>
            <a:off x="9257996" y="410597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429F98-EE67-8193-88E9-34DF51D14B83}"/>
              </a:ext>
            </a:extLst>
          </p:cNvPr>
          <p:cNvSpPr txBox="1"/>
          <p:nvPr/>
        </p:nvSpPr>
        <p:spPr>
          <a:xfrm>
            <a:off x="7171739" y="5762617"/>
            <a:ext cx="126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3F5D65-5F92-D13E-6458-C632A3E792D5}"/>
              </a:ext>
            </a:extLst>
          </p:cNvPr>
          <p:cNvSpPr txBox="1"/>
          <p:nvPr/>
        </p:nvSpPr>
        <p:spPr>
          <a:xfrm>
            <a:off x="8760318" y="5762617"/>
            <a:ext cx="119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A183CB-39DA-4E08-A76B-4B8214039CC1}"/>
              </a:ext>
            </a:extLst>
          </p:cNvPr>
          <p:cNvCxnSpPr>
            <a:cxnSpLocks/>
          </p:cNvCxnSpPr>
          <p:nvPr/>
        </p:nvCxnSpPr>
        <p:spPr>
          <a:xfrm>
            <a:off x="8597900" y="2779465"/>
            <a:ext cx="0" cy="335248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37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1B791-0BC7-C6B0-652F-198DAB66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AP : simple object access protocol : 개념, 정의, 개요, 예제">
            <a:extLst>
              <a:ext uri="{FF2B5EF4-FFF2-40B4-BE49-F238E27FC236}">
                <a16:creationId xmlns:a16="http://schemas.microsoft.com/office/drawing/2014/main" id="{791211AD-D02F-9DC6-F58A-74E2427AB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2"/>
          <a:stretch/>
        </p:blipFill>
        <p:spPr bwMode="auto">
          <a:xfrm>
            <a:off x="8205819" y="1270555"/>
            <a:ext cx="3859334" cy="21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rdPress XML-RPC how to remove it and secure your website">
            <a:extLst>
              <a:ext uri="{FF2B5EF4-FFF2-40B4-BE49-F238E27FC236}">
                <a16:creationId xmlns:a16="http://schemas.microsoft.com/office/drawing/2014/main" id="{E5A6AE50-1713-BD4C-D732-76AB20517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08"/>
          <a:stretch/>
        </p:blipFill>
        <p:spPr bwMode="auto">
          <a:xfrm>
            <a:off x="6449068" y="1099989"/>
            <a:ext cx="1756751" cy="232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37984F5-759A-F159-F39C-F713DEB24C82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FCB409-358C-4907-B5D6-34A4D5D95643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2C28491-3E9A-1BD4-85FF-531078825BD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4C9429-BA39-1D86-9B08-9D6F2746FED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A84E8-25F7-8D0E-0D98-A8C10D0581F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API</a:t>
            </a:r>
            <a:r>
              <a:rPr lang="ko-KR" altLang="en-US" dirty="0"/>
              <a:t>가 왜 필요했을까</a:t>
            </a:r>
            <a:r>
              <a:rPr lang="en-US" altLang="ko-KR" dirty="0"/>
              <a:t>? (</a:t>
            </a:r>
            <a:r>
              <a:rPr lang="ko-KR" altLang="en-US" dirty="0"/>
              <a:t>역사적 배경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E21B1-7CA4-74B8-4FE0-9C563ABB6858}"/>
              </a:ext>
            </a:extLst>
          </p:cNvPr>
          <p:cNvSpPr txBox="1"/>
          <p:nvPr/>
        </p:nvSpPr>
        <p:spPr>
          <a:xfrm>
            <a:off x="250596" y="1270555"/>
            <a:ext cx="6332824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 웹 </a:t>
            </a:r>
            <a:r>
              <a:rPr lang="en-US" altLang="ko-KR" sz="1400" dirty="0"/>
              <a:t>(1990s): </a:t>
            </a:r>
            <a:r>
              <a:rPr lang="ko-KR" altLang="en-US" sz="1400" dirty="0"/>
              <a:t>정적인 </a:t>
            </a:r>
            <a:r>
              <a:rPr lang="en-US" altLang="ko-KR" sz="1400" dirty="0"/>
              <a:t>HTML</a:t>
            </a:r>
            <a:r>
              <a:rPr lang="ko-KR" altLang="en-US" sz="1400" dirty="0"/>
              <a:t>만 → 서버와 브라우저만 통신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2000</a:t>
            </a:r>
            <a:r>
              <a:rPr lang="ko-KR" altLang="en-US" sz="1400" dirty="0"/>
              <a:t>년대 초반</a:t>
            </a:r>
            <a:r>
              <a:rPr lang="en-US" altLang="ko-KR" sz="1400" dirty="0"/>
              <a:t>: </a:t>
            </a:r>
            <a:r>
              <a:rPr lang="ko-KR" altLang="en-US" sz="1400" dirty="0"/>
              <a:t>기업들이 서로 데이터를 교환해야 할 필요 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XML-RPC, SOAP </a:t>
            </a:r>
            <a:r>
              <a:rPr lang="ko-KR" altLang="en-US" sz="1400" dirty="0"/>
              <a:t>같은 복잡한 프로토콜 등장 → 무겁고 배우기 힘듦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2000</a:t>
            </a:r>
            <a:r>
              <a:rPr lang="ko-KR" altLang="en-US" sz="1400" dirty="0"/>
              <a:t>년대 중반 이후</a:t>
            </a:r>
            <a:r>
              <a:rPr lang="en-US" altLang="ko-KR" sz="1400" dirty="0"/>
              <a:t>: "</a:t>
            </a:r>
            <a:r>
              <a:rPr lang="ko-KR" altLang="en-US" sz="1400" dirty="0"/>
              <a:t>더 간단한 방식 없을까</a:t>
            </a:r>
            <a:r>
              <a:rPr lang="en-US" altLang="ko-KR" sz="1400" dirty="0"/>
              <a:t>?" → REST API </a:t>
            </a:r>
            <a:r>
              <a:rPr lang="ko-KR" altLang="en-US" sz="1400" dirty="0"/>
              <a:t>확산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HTTP </a:t>
            </a:r>
            <a:r>
              <a:rPr lang="ko-KR" altLang="en-US" sz="1400" dirty="0"/>
              <a:t>자체를 활용하자 </a:t>
            </a:r>
            <a:r>
              <a:rPr lang="en-US" altLang="ko-KR" sz="1400" dirty="0"/>
              <a:t>(URL, GET/POST </a:t>
            </a:r>
            <a:r>
              <a:rPr lang="ko-KR" altLang="en-US" sz="1400" dirty="0"/>
              <a:t>같은 메서드 활용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JSON</a:t>
            </a:r>
            <a:r>
              <a:rPr lang="ko-KR" altLang="en-US" sz="1400" dirty="0"/>
              <a:t>이라는 가볍고 직관적인 데이터 형식 등장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0681B-96DE-0457-1A82-7578E1AD6C7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이 흐름 덕분에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모바일 앱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웹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서버가 같은 규칙으로 통신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가능</a:t>
            </a:r>
          </a:p>
        </p:txBody>
      </p:sp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FFCAF488-96D2-783E-B53F-1C774A7DDAF1}"/>
              </a:ext>
            </a:extLst>
          </p:cNvPr>
          <p:cNvSpPr txBox="1"/>
          <p:nvPr/>
        </p:nvSpPr>
        <p:spPr>
          <a:xfrm>
            <a:off x="7634412" y="4554145"/>
            <a:ext cx="39794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https://m.blog.naver.com/codingbarbie/223233477242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F2A3A1B-B91E-D27C-83D0-C39B244EE0C3}"/>
              </a:ext>
            </a:extLst>
          </p:cNvPr>
          <p:cNvSpPr/>
          <p:nvPr/>
        </p:nvSpPr>
        <p:spPr>
          <a:xfrm>
            <a:off x="5420412" y="3233299"/>
            <a:ext cx="2080340" cy="1459346"/>
          </a:xfrm>
          <a:custGeom>
            <a:avLst/>
            <a:gdLst>
              <a:gd name="connsiteX0" fmla="*/ 0 w 1930400"/>
              <a:gd name="connsiteY0" fmla="*/ 0 h 1459346"/>
              <a:gd name="connsiteX1" fmla="*/ 775855 w 1930400"/>
              <a:gd name="connsiteY1" fmla="*/ 646546 h 1459346"/>
              <a:gd name="connsiteX2" fmla="*/ 840509 w 1930400"/>
              <a:gd name="connsiteY2" fmla="*/ 1108364 h 1459346"/>
              <a:gd name="connsiteX3" fmla="*/ 1930400 w 1930400"/>
              <a:gd name="connsiteY3" fmla="*/ 1459346 h 1459346"/>
              <a:gd name="connsiteX0" fmla="*/ 0 w 1930400"/>
              <a:gd name="connsiteY0" fmla="*/ 0 h 1459346"/>
              <a:gd name="connsiteX1" fmla="*/ 766619 w 1930400"/>
              <a:gd name="connsiteY1" fmla="*/ 480291 h 1459346"/>
              <a:gd name="connsiteX2" fmla="*/ 840509 w 1930400"/>
              <a:gd name="connsiteY2" fmla="*/ 1108364 h 1459346"/>
              <a:gd name="connsiteX3" fmla="*/ 1930400 w 1930400"/>
              <a:gd name="connsiteY3" fmla="*/ 1459346 h 145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0400" h="1459346">
                <a:moveTo>
                  <a:pt x="0" y="0"/>
                </a:moveTo>
                <a:cubicBezTo>
                  <a:pt x="317885" y="230909"/>
                  <a:pt x="626534" y="295564"/>
                  <a:pt x="766619" y="480291"/>
                </a:cubicBezTo>
                <a:cubicBezTo>
                  <a:pt x="906704" y="665018"/>
                  <a:pt x="648085" y="972897"/>
                  <a:pt x="840509" y="1108364"/>
                </a:cubicBezTo>
                <a:cubicBezTo>
                  <a:pt x="1032933" y="1243831"/>
                  <a:pt x="1481666" y="1351588"/>
                  <a:pt x="1930400" y="1459346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8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BBC0E-4AB6-745C-318F-EBD32841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8EC16E1-16AD-1A49-3D7A-BD5124CCD88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CA6F582-E707-B3BA-7A82-DEEB54509FA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C05624-39BD-2F9A-33E3-60B8FAF2B02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CA6DB8CA-3067-C0B0-9841-D04676DAE663}"/>
              </a:ext>
            </a:extLst>
          </p:cNvPr>
          <p:cNvSpPr txBox="1"/>
          <p:nvPr/>
        </p:nvSpPr>
        <p:spPr>
          <a:xfrm>
            <a:off x="628584" y="3136900"/>
            <a:ext cx="113286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https://opentutorials.org/course/1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2E0F4-7D48-93AF-E24B-EE51216679E5}"/>
              </a:ext>
            </a:extLst>
          </p:cNvPr>
          <p:cNvSpPr txBox="1"/>
          <p:nvPr/>
        </p:nvSpPr>
        <p:spPr>
          <a:xfrm>
            <a:off x="4254500" y="5372100"/>
            <a:ext cx="719854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년을 </a:t>
            </a:r>
            <a:r>
              <a:rPr lang="ko-KR" altLang="en-US" dirty="0" err="1"/>
              <a:t>살려거든</a:t>
            </a:r>
            <a:r>
              <a:rPr lang="ko-KR" altLang="en-US" dirty="0"/>
              <a:t> 이 </a:t>
            </a:r>
            <a:r>
              <a:rPr lang="en-US" altLang="ko-KR" dirty="0"/>
              <a:t>ppt</a:t>
            </a:r>
            <a:r>
              <a:rPr lang="ko-KR" altLang="en-US" dirty="0"/>
              <a:t>를 보고</a:t>
            </a:r>
            <a:r>
              <a:rPr lang="en-US" altLang="ko-KR" dirty="0"/>
              <a:t>, </a:t>
            </a:r>
            <a:r>
              <a:rPr lang="ko-KR" altLang="en-US" dirty="0"/>
              <a:t>백 년을 </a:t>
            </a:r>
            <a:r>
              <a:rPr lang="ko-KR" altLang="en-US" dirty="0" err="1"/>
              <a:t>살려거든</a:t>
            </a:r>
            <a:r>
              <a:rPr lang="ko-KR" altLang="en-US" dirty="0"/>
              <a:t> 생활코딩을 봐라</a:t>
            </a:r>
            <a:r>
              <a:rPr lang="en-US" altLang="ko-KR" dirty="0"/>
              <a:t>“</a:t>
            </a:r>
          </a:p>
          <a:p>
            <a:pPr algn="r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사마천</a:t>
            </a:r>
          </a:p>
        </p:txBody>
      </p:sp>
    </p:spTree>
    <p:extLst>
      <p:ext uri="{BB962C8B-B14F-4D97-AF65-F5344CB8AC3E}">
        <p14:creationId xmlns:p14="http://schemas.microsoft.com/office/powerpoint/2010/main" val="407098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EAB99-1A8E-96D6-C1C8-2A7FAD1F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B1A3B43-008A-864D-E743-59F6EFB61A1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624AD50-20F6-1D91-70E6-FCC26EAEFC6D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379C2D-B660-90A3-8B9D-EDBF5B2557C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837370-E7A8-F3D1-054F-DFF6DBC4148F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5F4B0-C49B-18E2-D4BB-A7E600C6CCD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REST API</a:t>
            </a:r>
            <a:r>
              <a:rPr lang="ko-KR" altLang="en-US" dirty="0"/>
              <a:t>의 핵심 원리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725F3-DC47-D474-A012-1313FF6881FA}"/>
              </a:ext>
            </a:extLst>
          </p:cNvPr>
          <p:cNvSpPr txBox="1"/>
          <p:nvPr/>
        </p:nvSpPr>
        <p:spPr>
          <a:xfrm>
            <a:off x="609600" y="1052687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REST</a:t>
            </a:r>
            <a:r>
              <a:rPr lang="ko-KR" altLang="en-US" dirty="0"/>
              <a:t>는 </a:t>
            </a:r>
            <a:r>
              <a:rPr lang="en-US" altLang="ko-KR" b="1" dirty="0"/>
              <a:t>Representational State Transfer</a:t>
            </a:r>
            <a:r>
              <a:rPr lang="ko-KR" altLang="en-US" dirty="0"/>
              <a:t>의 약자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3B73955-BE4D-B201-7F49-7E58C375D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422019"/>
            <a:ext cx="8382000" cy="5072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자원(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"무엇을 다룰 것인가?"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사용자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게시글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주문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orders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행위(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"그 자원에 대해 무슨 일을 할 것인가?"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메서드로 표현:</a:t>
            </a: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조회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생성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전체 수정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PATCH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부분 수정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삭제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표현(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"그 결과를 어떤 형태로 전달할까?"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JSON, XML, HTML 등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보통은 JSON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EC646-2E88-6368-BB75-F9228BA81D3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즉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REST =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자원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(URL) +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행위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(HTTP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메서드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) +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표현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(JSON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응답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2EE2DD-0DD9-5ADE-731B-496FC4B8D0C6}"/>
              </a:ext>
            </a:extLst>
          </p:cNvPr>
          <p:cNvSpPr txBox="1"/>
          <p:nvPr/>
        </p:nvSpPr>
        <p:spPr>
          <a:xfrm>
            <a:off x="6248400" y="1052687"/>
            <a:ext cx="62611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</a:rPr>
              <a:t>웹서비스가 어떻게 동작해야 하는 지에 대한 설계 원칙</a:t>
            </a:r>
          </a:p>
        </p:txBody>
      </p:sp>
    </p:spTree>
    <p:extLst>
      <p:ext uri="{BB962C8B-B14F-4D97-AF65-F5344CB8AC3E}">
        <p14:creationId xmlns:p14="http://schemas.microsoft.com/office/powerpoint/2010/main" val="1406609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8E74C-00E4-2646-985D-28717D158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EDCEE6-6C35-2325-35AE-706ACEF6A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943600" y="3062778"/>
            <a:ext cx="6096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96C9A-6BCC-8BB8-F957-6E31BA50E5C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0C102-A8B3-0BE9-6B74-B95F9678B39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70A17-4F6A-22D4-8381-A229D0F0A03A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REST</a:t>
            </a:r>
            <a:r>
              <a:rPr lang="ko-KR" altLang="en-US" b="1" dirty="0"/>
              <a:t> 탄생의 배경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6614D486-C555-1927-A614-8DD622A6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C7AC6-A66B-09EE-AFAA-99399903F63F}"/>
              </a:ext>
            </a:extLst>
          </p:cNvPr>
          <p:cNvSpPr txBox="1"/>
          <p:nvPr/>
        </p:nvSpPr>
        <p:spPr>
          <a:xfrm>
            <a:off x="530224" y="983857"/>
            <a:ext cx="10429875" cy="199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웹 초창기 상황 </a:t>
            </a:r>
            <a:r>
              <a:rPr lang="en-US" altLang="ko-KR" sz="1400" b="1" dirty="0"/>
              <a:t>(1990</a:t>
            </a:r>
            <a:r>
              <a:rPr lang="ko-KR" altLang="en-US" sz="1400" b="1" dirty="0"/>
              <a:t>년대 초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팀 </a:t>
            </a:r>
            <a:r>
              <a:rPr lang="ko-KR" altLang="en-US" sz="1400" b="1" dirty="0" err="1"/>
              <a:t>버너스리</a:t>
            </a:r>
            <a:r>
              <a:rPr lang="ko-KR" altLang="en-US" sz="1400" dirty="0" err="1"/>
              <a:t>가</a:t>
            </a:r>
            <a:r>
              <a:rPr lang="ko-KR" altLang="en-US" sz="1400" dirty="0"/>
              <a:t> 만든 초기 웹은 단순히 </a:t>
            </a:r>
            <a:r>
              <a:rPr lang="ko-KR" altLang="en-US" sz="1400" b="1" dirty="0"/>
              <a:t>하이퍼텍스트 문서 공유</a:t>
            </a:r>
            <a:r>
              <a:rPr lang="ko-KR" altLang="en-US" sz="1400" dirty="0"/>
              <a:t> 목적이었음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당시 통신에는 여러 방식이 있었는데</a:t>
            </a:r>
            <a:r>
              <a:rPr lang="en-US" altLang="ko-KR" sz="1400" dirty="0"/>
              <a:t>, </a:t>
            </a:r>
            <a:r>
              <a:rPr lang="ko-KR" altLang="en-US" sz="1400" dirty="0"/>
              <a:t>대부분 </a:t>
            </a:r>
            <a:r>
              <a:rPr lang="ko-KR" altLang="en-US" sz="1400" b="1" dirty="0"/>
              <a:t>복잡하고 무겁거나 특정 회사 독점 기술</a:t>
            </a:r>
            <a:r>
              <a:rPr lang="ko-KR" altLang="en-US" sz="1400" dirty="0"/>
              <a:t>이었어요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CORBA, DCOM, RPC</a:t>
            </a:r>
            <a:r>
              <a:rPr lang="en-US" altLang="ko-KR" sz="1400" dirty="0"/>
              <a:t>: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벤더별</a:t>
            </a:r>
            <a:r>
              <a:rPr lang="ko-KR" altLang="en-US" sz="1400" dirty="0"/>
              <a:t> 구현 차이가 심해 상호운용성이 떨어짐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SOAP (Simple Object Access Protocol)</a:t>
            </a:r>
            <a:r>
              <a:rPr lang="en-US" altLang="ko-KR" sz="1400" dirty="0"/>
              <a:t>: XML </a:t>
            </a:r>
            <a:r>
              <a:rPr lang="ko-KR" altLang="en-US" sz="1400" dirty="0"/>
              <a:t>기반으로 복잡하고 무거웠음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👉 이런 기술들은 기업 내부에서나 쓰기 좋았지</a:t>
            </a:r>
            <a:r>
              <a:rPr lang="en-US" altLang="ko-KR" sz="1400" dirty="0"/>
              <a:t>, </a:t>
            </a:r>
            <a:r>
              <a:rPr lang="ko-KR" altLang="en-US" sz="1400" b="1" dirty="0"/>
              <a:t>인터넷 규모의 단순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대규모 분산 시스템</a:t>
            </a:r>
            <a:r>
              <a:rPr lang="ko-KR" altLang="en-US" sz="1400" dirty="0"/>
              <a:t>에는 적합하지 않았어요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C29DB-23D2-A22E-3B2F-44F1E0EA2E8E}"/>
              </a:ext>
            </a:extLst>
          </p:cNvPr>
          <p:cNvSpPr txBox="1"/>
          <p:nvPr/>
        </p:nvSpPr>
        <p:spPr>
          <a:xfrm>
            <a:off x="530224" y="3348981"/>
            <a:ext cx="9375776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buNone/>
              <a:defRPr sz="14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b="1"/>
            </a:lvl2pPr>
          </a:lstStyle>
          <a:p>
            <a:r>
              <a:rPr lang="en-US" altLang="ko-KR" dirty="0"/>
              <a:t>2. </a:t>
            </a:r>
            <a:r>
              <a:rPr lang="ko-KR" altLang="en-US" dirty="0"/>
              <a:t>웹이 급성장하면서 나타난 문제</a:t>
            </a:r>
          </a:p>
          <a:p>
            <a:r>
              <a:rPr lang="en-US" altLang="ko-KR" dirty="0"/>
              <a:t>1990</a:t>
            </a:r>
            <a:r>
              <a:rPr lang="ko-KR" altLang="en-US" dirty="0"/>
              <a:t>년대 후반</a:t>
            </a:r>
            <a:r>
              <a:rPr lang="en-US" altLang="ko-KR" dirty="0"/>
              <a:t>, </a:t>
            </a:r>
            <a:r>
              <a:rPr lang="ko-KR" altLang="en-US" dirty="0"/>
              <a:t>웹이 폭발적으로 성장 → 단순 문서 전달을 넘어 데이터 서비스</a:t>
            </a:r>
            <a:r>
              <a:rPr lang="en-US" altLang="ko-KR" dirty="0"/>
              <a:t>, </a:t>
            </a:r>
            <a:r>
              <a:rPr lang="ko-KR" altLang="en-US" dirty="0"/>
              <a:t>애플리케이션까지 확장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브라우저</a:t>
            </a:r>
            <a:r>
              <a:rPr lang="en-US" altLang="ko-KR" dirty="0"/>
              <a:t>·</a:t>
            </a:r>
            <a:r>
              <a:rPr lang="ko-KR" altLang="en-US" dirty="0"/>
              <a:t>서버가 호환되려면</a:t>
            </a:r>
            <a:r>
              <a:rPr lang="en-US" altLang="ko-KR" dirty="0"/>
              <a:t>, </a:t>
            </a:r>
            <a:r>
              <a:rPr lang="ko-KR" altLang="en-US" dirty="0"/>
              <a:t>가볍고 표준화된 방식이 필요했음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SOAP/RPC </a:t>
            </a:r>
            <a:r>
              <a:rPr lang="ko-KR" altLang="en-US" dirty="0"/>
              <a:t>같은 방식은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XML </a:t>
            </a:r>
            <a:r>
              <a:rPr lang="ko-KR" altLang="en-US" dirty="0"/>
              <a:t>파싱 비용이 크고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표준은 있지만 너무 무겁고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방화벽</a:t>
            </a:r>
            <a:r>
              <a:rPr lang="en-US" altLang="ko-KR" dirty="0"/>
              <a:t>/</a:t>
            </a:r>
            <a:r>
              <a:rPr lang="ko-KR" altLang="en-US" dirty="0"/>
              <a:t>프록시 환경에서 잘 동작하지 않았음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58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9FA54-4ED8-D84A-D349-EFEE7ACED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097505-9347-CD96-6652-5159D06DDB4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FB889-D78C-31D1-845A-06476B4DE2F3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A3EB0-49F7-6396-1BF4-70F9A8B46C4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REST</a:t>
            </a:r>
            <a:r>
              <a:rPr lang="ko-KR" altLang="en-US" b="1" dirty="0"/>
              <a:t> 탄생의 배경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265ACA24-6FA5-6E6B-89A1-8F309F752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510F70-5AEE-6F10-7D97-4A8393EDBD72}"/>
              </a:ext>
            </a:extLst>
          </p:cNvPr>
          <p:cNvSpPr txBox="1"/>
          <p:nvPr/>
        </p:nvSpPr>
        <p:spPr>
          <a:xfrm>
            <a:off x="558800" y="1028343"/>
            <a:ext cx="9956800" cy="47635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buNone/>
              <a:defRPr sz="1400" b="1"/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 b="1"/>
            </a:lvl2pPr>
          </a:lstStyle>
          <a:p>
            <a:pPr>
              <a:lnSpc>
                <a:spcPct val="200000"/>
              </a:lnSpc>
            </a:pPr>
            <a:r>
              <a:rPr lang="en-US" altLang="ko-KR" dirty="0"/>
              <a:t>3. Roy Fielding</a:t>
            </a:r>
            <a:r>
              <a:rPr lang="ko-KR" altLang="en-US" dirty="0"/>
              <a:t>의 고민 </a:t>
            </a:r>
            <a:r>
              <a:rPr lang="en-US" altLang="ko-KR" dirty="0"/>
              <a:t>(REST</a:t>
            </a:r>
            <a:r>
              <a:rPr lang="ko-KR" altLang="en-US" dirty="0"/>
              <a:t>의 창시자</a:t>
            </a:r>
            <a:r>
              <a:rPr lang="en-US" altLang="ko-KR" dirty="0"/>
              <a:t>)</a:t>
            </a:r>
          </a:p>
          <a:p>
            <a:pPr marL="1028700" lvl="1">
              <a:lnSpc>
                <a:spcPct val="200000"/>
              </a:lnSpc>
            </a:pPr>
            <a:r>
              <a:rPr lang="en-US" altLang="ko-KR" dirty="0"/>
              <a:t>Roy Fielding</a:t>
            </a:r>
            <a:r>
              <a:rPr lang="ko-KR" altLang="en-US" dirty="0"/>
              <a:t>은 </a:t>
            </a:r>
            <a:r>
              <a:rPr lang="en-US" altLang="ko-KR" dirty="0"/>
              <a:t>2000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박사 논문 *“</a:t>
            </a:r>
            <a:r>
              <a:rPr lang="en-US" altLang="ko-KR" dirty="0"/>
              <a:t>Architectural Styles and the Design of Network-based Software Architectures”*</a:t>
            </a:r>
            <a:r>
              <a:rPr lang="ko-KR" altLang="en-US" dirty="0"/>
              <a:t>에서 </a:t>
            </a:r>
            <a:r>
              <a:rPr lang="en-US" altLang="ko-KR" dirty="0"/>
              <a:t>REST (Representational State Transfer)</a:t>
            </a:r>
            <a:r>
              <a:rPr lang="ko-KR" altLang="en-US" dirty="0"/>
              <a:t> 개념을 제시</a:t>
            </a:r>
            <a:r>
              <a:rPr lang="en-US" altLang="ko-KR" dirty="0"/>
              <a:t>.</a:t>
            </a:r>
          </a:p>
          <a:p>
            <a:pPr marL="1028700" lvl="1">
              <a:lnSpc>
                <a:spcPct val="200000"/>
              </a:lnSpc>
            </a:pPr>
            <a:r>
              <a:rPr lang="ko-KR" altLang="en-US" dirty="0"/>
              <a:t>그는 </a:t>
            </a:r>
            <a:r>
              <a:rPr lang="ko-KR" altLang="en-US" dirty="0">
                <a:hlinkClick r:id="rId3"/>
              </a:rPr>
              <a:t>웹의 핵심 원리</a:t>
            </a:r>
            <a:r>
              <a:rPr lang="ko-KR" altLang="en-US" dirty="0"/>
              <a:t>를 분석해서 아키텍처 스타일로 정리하려 했음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REST</a:t>
            </a:r>
            <a:r>
              <a:rPr lang="ko-KR" altLang="en-US" dirty="0"/>
              <a:t>의 핵심 철학</a:t>
            </a:r>
            <a:r>
              <a:rPr lang="en-US" altLang="ko-KR" dirty="0"/>
              <a:t>: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자원</a:t>
            </a:r>
            <a:r>
              <a:rPr lang="en-US" altLang="ko-KR" dirty="0"/>
              <a:t>(Resource): </a:t>
            </a:r>
            <a:r>
              <a:rPr lang="ko-KR" altLang="en-US" dirty="0"/>
              <a:t>웹의 모든 것은 </a:t>
            </a:r>
            <a:r>
              <a:rPr lang="en-US" altLang="ko-KR" dirty="0"/>
              <a:t>"</a:t>
            </a:r>
            <a:r>
              <a:rPr lang="ko-KR" altLang="en-US" dirty="0"/>
              <a:t>자원</a:t>
            </a:r>
            <a:r>
              <a:rPr lang="en-US" altLang="ko-KR" dirty="0"/>
              <a:t>"</a:t>
            </a:r>
            <a:r>
              <a:rPr lang="ko-KR" altLang="en-US" dirty="0"/>
              <a:t>으로 식별됨 </a:t>
            </a:r>
            <a:r>
              <a:rPr lang="en-US" altLang="ko-KR" dirty="0"/>
              <a:t>(URL)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표현</a:t>
            </a:r>
            <a:r>
              <a:rPr lang="en-US" altLang="ko-KR" dirty="0"/>
              <a:t>(Representation): </a:t>
            </a:r>
            <a:r>
              <a:rPr lang="ko-KR" altLang="en-US" dirty="0"/>
              <a:t>자원은 다양한 형태</a:t>
            </a:r>
            <a:r>
              <a:rPr lang="en-US" altLang="ko-KR" dirty="0"/>
              <a:t>(JSON, XML, HTML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로 표현 가능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상태 전이</a:t>
            </a:r>
            <a:r>
              <a:rPr lang="en-US" altLang="ko-KR" dirty="0"/>
              <a:t>(State Transfer): </a:t>
            </a:r>
            <a:r>
              <a:rPr lang="ko-KR" altLang="en-US" dirty="0"/>
              <a:t>클라이언트가 요청을 보내고 응답을 받으며 상태를 전이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무상태성</a:t>
            </a:r>
            <a:r>
              <a:rPr lang="en-US" altLang="ko-KR" dirty="0"/>
              <a:t>(Stateless): </a:t>
            </a:r>
            <a:r>
              <a:rPr lang="ko-KR" altLang="en-US" dirty="0"/>
              <a:t>서버가 클라이언트 상태를 기억하지 않음 → 확장성 ↑</a:t>
            </a:r>
          </a:p>
          <a:p>
            <a:pPr marL="108585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표준 </a:t>
            </a:r>
            <a:r>
              <a:rPr lang="en-US" altLang="ko-KR" dirty="0"/>
              <a:t>HTTP </a:t>
            </a:r>
            <a:r>
              <a:rPr lang="ko-KR" altLang="en-US" dirty="0"/>
              <a:t>메서드 활용</a:t>
            </a:r>
            <a:r>
              <a:rPr lang="en-US" altLang="ko-KR" dirty="0"/>
              <a:t>: GET/POST/PUT/DELETE</a:t>
            </a:r>
            <a:r>
              <a:rPr lang="ko-KR" altLang="en-US" dirty="0"/>
              <a:t>로 </a:t>
            </a:r>
            <a:r>
              <a:rPr lang="en-US" altLang="ko-KR" dirty="0"/>
              <a:t>CRUD </a:t>
            </a:r>
            <a:r>
              <a:rPr lang="ko-KR" altLang="en-US" dirty="0"/>
              <a:t>매핑</a:t>
            </a:r>
          </a:p>
        </p:txBody>
      </p:sp>
      <p:pic>
        <p:nvPicPr>
          <p:cNvPr id="8194" name="Picture 2" descr="Obituary of Roy R. Fielding">
            <a:extLst>
              <a:ext uri="{FF2B5EF4-FFF2-40B4-BE49-F238E27FC236}">
                <a16:creationId xmlns:a16="http://schemas.microsoft.com/office/drawing/2014/main" id="{C17DC6E5-C754-7538-9D41-1F04AC0C6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30" y="2380378"/>
            <a:ext cx="2283136" cy="383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793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5535-2686-2BD1-DA95-BC4BB89E4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D5ACB5-D558-842A-61F6-B79083C1E17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78546-C906-D69D-A544-A739799D80A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B888B-FCF2-489B-B2B2-D906DBF648EC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REST</a:t>
            </a:r>
            <a:r>
              <a:rPr lang="ko-KR" altLang="en-US" b="1" dirty="0"/>
              <a:t> 탄생의 배경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9AA3E533-69F9-D410-2EA5-E30DDFB1C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9E24C-A9CF-51F9-B467-1D71E2B2CE99}"/>
              </a:ext>
            </a:extLst>
          </p:cNvPr>
          <p:cNvSpPr txBox="1"/>
          <p:nvPr/>
        </p:nvSpPr>
        <p:spPr>
          <a:xfrm>
            <a:off x="901700" y="1445224"/>
            <a:ext cx="9918700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buNone/>
              <a:defRPr sz="1400" b="1"/>
            </a:lvl1pPr>
            <a:lvl2pPr marL="102870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 sz="1400" b="1"/>
            </a:lvl2pPr>
          </a:lstStyle>
          <a:p>
            <a:r>
              <a:rPr lang="en-US" altLang="ko-KR" sz="1600" dirty="0"/>
              <a:t>4. REST</a:t>
            </a:r>
            <a:r>
              <a:rPr lang="ko-KR" altLang="en-US" sz="1600" dirty="0"/>
              <a:t>가 해결한 것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상호운용성</a:t>
            </a:r>
            <a:r>
              <a:rPr lang="en-US" altLang="ko-KR" sz="1600" dirty="0"/>
              <a:t>: HTTP </a:t>
            </a:r>
            <a:r>
              <a:rPr lang="ko-KR" altLang="en-US" sz="1600" dirty="0"/>
              <a:t>위에서 동작 → 어디서나 사용 가능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단순성</a:t>
            </a:r>
            <a:r>
              <a:rPr lang="en-US" altLang="ko-KR" sz="1600" dirty="0"/>
              <a:t>: </a:t>
            </a:r>
            <a:r>
              <a:rPr lang="ko-KR" altLang="en-US" sz="1600" dirty="0"/>
              <a:t>별도 복잡한 프로토콜 필요 없음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확장성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무상태</a:t>
            </a:r>
            <a:r>
              <a:rPr lang="ko-KR" altLang="en-US" sz="1600" dirty="0"/>
              <a:t> 아키텍처 덕분에 서버 확장이 용이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캐싱</a:t>
            </a:r>
            <a:r>
              <a:rPr lang="ko-KR" altLang="en-US" sz="1600" dirty="0"/>
              <a:t> 지원</a:t>
            </a:r>
            <a:r>
              <a:rPr lang="en-US" altLang="ko-KR" sz="1600" dirty="0"/>
              <a:t>: HTTP</a:t>
            </a:r>
            <a:r>
              <a:rPr lang="ko-KR" altLang="en-US" sz="1600" dirty="0"/>
              <a:t>의 기존 기능을 그대로 활용 → 성능 최적화</a:t>
            </a:r>
            <a:endParaRPr lang="en-US" altLang="ko-KR" sz="1600" dirty="0"/>
          </a:p>
          <a:p>
            <a:pPr marL="57150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r>
              <a:rPr lang="ko-KR" altLang="en-US" sz="1600" dirty="0"/>
              <a:t>👉 결국 </a:t>
            </a:r>
            <a:r>
              <a:rPr lang="en-US" altLang="ko-KR" sz="1600" dirty="0"/>
              <a:t>REST</a:t>
            </a:r>
            <a:r>
              <a:rPr lang="ko-KR" altLang="en-US" sz="1600" dirty="0"/>
              <a:t>는 “웹의 성공 </a:t>
            </a:r>
            <a:r>
              <a:rPr lang="ko-KR" altLang="en-US" sz="1600" dirty="0" err="1"/>
              <a:t>요인”을</a:t>
            </a:r>
            <a:r>
              <a:rPr lang="ko-KR" altLang="en-US" sz="1600" dirty="0"/>
              <a:t> 아키텍처 스타일로 정리하고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</a:t>
            </a:r>
            <a:r>
              <a:rPr lang="en-US" altLang="ko-KR" sz="1600" dirty="0"/>
              <a:t>API </a:t>
            </a:r>
            <a:r>
              <a:rPr lang="ko-KR" altLang="en-US" sz="1600" dirty="0"/>
              <a:t>설계 원칙으로 확장한 것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483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9B4D6-858A-69D8-FC26-6CB788D9F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537BD08-E965-8638-276D-F5177BA8047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0CAC70-7038-C579-B0CD-9C4C4D3D72B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D78D2B8-0A0A-7726-6CCB-E2A77D8A6200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6A5451-1FD4-1986-6916-5B08EEF29BC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DC58D-B473-9A9E-3260-D6646A7D8FB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en-US" altLang="ko-KR" dirty="0" err="1"/>
              <a:t>FastAPI</a:t>
            </a:r>
            <a:r>
              <a:rPr lang="ko-KR" altLang="en-US" dirty="0"/>
              <a:t>가 왜 인기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A193E-A929-5F8C-BAEF-6587816C2C52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그래서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입문자도 시작하기 좋고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실무 성능도 충분한 프레임워크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97A5C3C-25A9-B2C0-106F-31444E392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2252480"/>
            <a:ext cx="8890000" cy="170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간단한 코드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함수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데코레이터만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쓰면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바로 생김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 문서화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docs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접속하면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Swagger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UI 자동 제공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빠른 실행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ASGI 기반 → 동시성(비동기) 처리에 강함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타입 힌트 기반 검증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Pydantic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으로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요청/응답을 자동 검증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30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58C34-F6F0-4D61-DCA1-BB622ED7A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C026353-B464-FC83-50EF-401C257A15ED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09580C-D33C-5E58-E50D-B24C31EFF93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1F3AA34-6B4E-5FFF-6D70-54508DF9218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0C76792-E04B-685B-AFCE-653FB6B5B199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1. </a:t>
            </a:r>
            <a:r>
              <a:rPr lang="en-US" altLang="ko-KR" dirty="0"/>
              <a:t>API</a:t>
            </a:r>
            <a:r>
              <a:rPr lang="ko-KR" altLang="en-US" dirty="0"/>
              <a:t>의 기초와 </a:t>
            </a:r>
            <a:r>
              <a:rPr lang="en-US" altLang="ko-KR" dirty="0"/>
              <a:t>REST </a:t>
            </a:r>
            <a:r>
              <a:rPr lang="ko-KR" altLang="en-US" dirty="0"/>
              <a:t>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C0E50-B078-7D55-6307-F671F0C489EE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661EF-EFCE-BBBC-77A6-B5A98FD74189}"/>
              </a:ext>
            </a:extLst>
          </p:cNvPr>
          <p:cNvSpPr txBox="1"/>
          <p:nvPr/>
        </p:nvSpPr>
        <p:spPr>
          <a:xfrm>
            <a:off x="1676400" y="2690336"/>
            <a:ext cx="88773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/>
              <a:t>✅ 오늘 정리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API = </a:t>
            </a:r>
            <a:r>
              <a:rPr lang="ko-KR" altLang="en-US" dirty="0"/>
              <a:t>소프트웨어 간 소통 규칙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REST = </a:t>
            </a:r>
            <a:r>
              <a:rPr lang="ko-KR" altLang="en-US" dirty="0"/>
              <a:t>자원 </a:t>
            </a:r>
            <a:r>
              <a:rPr lang="en-US" altLang="ko-KR" dirty="0"/>
              <a:t>+ </a:t>
            </a:r>
            <a:r>
              <a:rPr lang="ko-KR" altLang="en-US" dirty="0"/>
              <a:t>행위 </a:t>
            </a:r>
            <a:r>
              <a:rPr lang="en-US" altLang="ko-KR" dirty="0"/>
              <a:t>+ </a:t>
            </a:r>
            <a:r>
              <a:rPr lang="ko-KR" altLang="en-US" dirty="0"/>
              <a:t>표현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FastAPI</a:t>
            </a:r>
            <a:r>
              <a:rPr lang="en-US" altLang="ko-KR" dirty="0"/>
              <a:t> = REST API</a:t>
            </a:r>
            <a:r>
              <a:rPr lang="ko-KR" altLang="en-US" dirty="0"/>
              <a:t>를 </a:t>
            </a:r>
            <a:r>
              <a:rPr lang="en-US" altLang="ko-KR" dirty="0"/>
              <a:t>Python</a:t>
            </a:r>
            <a:r>
              <a:rPr lang="ko-KR" altLang="en-US" dirty="0"/>
              <a:t>으로 쉽게</a:t>
            </a:r>
            <a:r>
              <a:rPr lang="en-US" altLang="ko-KR" dirty="0"/>
              <a:t>/</a:t>
            </a:r>
            <a:r>
              <a:rPr lang="ko-KR" altLang="en-US" dirty="0"/>
              <a:t>빠르게 만드는 도구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EB40E-DF24-156B-5D14-4884FBAE289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7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57FF4-7794-C5AC-50CF-FF7589654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F6F8C0-D7F5-9F8A-4644-FD62823CC9E6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362B8D-73A0-BF8E-5AE9-82FEE515DCED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BA848D-4FFB-DFD6-B3E4-95C5A4D1C44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4A13A3C-1673-9942-3600-17397158D76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4F435-70DF-CC60-B1A6-790A54EE9E6A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ko-KR" altLang="en-US" dirty="0"/>
              <a:t>자원</a:t>
            </a:r>
            <a:r>
              <a:rPr lang="en-US" altLang="ko-KR" dirty="0"/>
              <a:t>(Resource) = "</a:t>
            </a:r>
            <a:r>
              <a:rPr lang="ko-KR" altLang="en-US" dirty="0"/>
              <a:t>무엇을 다루는가</a:t>
            </a:r>
            <a:r>
              <a:rPr lang="en-US" altLang="ko-KR" dirty="0"/>
              <a:t>?"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BA163-0EDE-4065-7EA5-4869009A913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3FA7118-F162-40D7-CC94-D246B66DD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1348079"/>
            <a:ext cx="8394700" cy="3093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우리가 다루고 싶은 대상 (데이터의 종류)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게시글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주문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orders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비유: 도서관의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책"이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자원,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회원"이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자원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즉, 자원 =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API가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관리하는 대상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37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71C0D-85FE-C9BD-B166-AC128FDDA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E376ECC-5EE8-4F5C-DCD5-561A9376AA2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5760B94-D7CA-2D07-6FA9-76646BF9C601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D3A61C8-48AD-6B59-BBFA-67311270A53B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3912816-E306-4B0E-EC58-6FEB9B2012F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F90E3-8FDE-F24B-BA88-0F923121B790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F1346-B327-D44E-EF3B-E0A2EF719A16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</a:t>
            </a:r>
            <a:r>
              <a:rPr lang="ko-KR" altLang="en-US" dirty="0"/>
              <a:t>행위</a:t>
            </a:r>
            <a:r>
              <a:rPr lang="en-US" altLang="ko-KR" dirty="0"/>
              <a:t>(Action) = "</a:t>
            </a:r>
            <a:r>
              <a:rPr lang="ko-KR" altLang="en-US" dirty="0"/>
              <a:t>그 자원에 무슨 일을 하는가</a:t>
            </a:r>
            <a:r>
              <a:rPr lang="en-US" altLang="ko-KR" dirty="0"/>
              <a:t>?"</a:t>
            </a:r>
            <a:endParaRPr lang="ko-KR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386F785-FCCA-AC34-3B62-F02F5488C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712739"/>
            <a:ext cx="5791200" cy="226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메서드로 표현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가져오기 (조회)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새로 만들기 (등록)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통째로 고치기 (전체 수정)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PATCH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일부만 고치기 (부분 수정)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지우기 (삭제)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9E65D-6364-05D1-9943-291481C19886}"/>
              </a:ext>
            </a:extLst>
          </p:cNvPr>
          <p:cNvSpPr txBox="1"/>
          <p:nvPr/>
        </p:nvSpPr>
        <p:spPr>
          <a:xfrm>
            <a:off x="6216650" y="1712739"/>
            <a:ext cx="5346700" cy="2300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dirty="0"/>
              <a:t>👉 비유</a:t>
            </a:r>
            <a:r>
              <a:rPr lang="en-US" altLang="ko-KR" sz="1600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책을 빌려보기</a:t>
            </a:r>
            <a:r>
              <a:rPr lang="en-US" altLang="ko-KR" sz="1600" dirty="0"/>
              <a:t>" = GET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새 책 기증하기</a:t>
            </a:r>
            <a:r>
              <a:rPr lang="en-US" altLang="ko-KR" sz="1600" dirty="0"/>
              <a:t>" = POST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책 내용 전체 개정판으로 교체하기</a:t>
            </a:r>
            <a:r>
              <a:rPr lang="en-US" altLang="ko-KR" sz="1600" dirty="0"/>
              <a:t>" = PUT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책 일부만 수정하기</a:t>
            </a:r>
            <a:r>
              <a:rPr lang="en-US" altLang="ko-KR" sz="1600" dirty="0"/>
              <a:t>" = PATCH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책 없애기</a:t>
            </a:r>
            <a:r>
              <a:rPr lang="en-US" altLang="ko-KR" sz="1600" dirty="0"/>
              <a:t>" = DELETE</a:t>
            </a:r>
          </a:p>
        </p:txBody>
      </p:sp>
    </p:spTree>
    <p:extLst>
      <p:ext uri="{BB962C8B-B14F-4D97-AF65-F5344CB8AC3E}">
        <p14:creationId xmlns:p14="http://schemas.microsoft.com/office/powerpoint/2010/main" val="330785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9273E-355B-992A-C383-7EB737D1A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EC74A2-0590-1696-707D-184D96B8D25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7D101F2-F5CB-17CA-3C9C-4D315498CDC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FF1D96-31CE-6024-AE6D-14586EFC783E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6D2670-5E23-C690-7B68-E8F04594186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A5B40-04EA-B727-80EA-29B8E248864F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FBBD7-5DD2-4084-EA2E-A424245D9B2A}"/>
              </a:ext>
            </a:extLst>
          </p:cNvPr>
          <p:cNvSpPr txBox="1"/>
          <p:nvPr/>
        </p:nvSpPr>
        <p:spPr>
          <a:xfrm>
            <a:off x="0" y="549502"/>
            <a:ext cx="843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</a:t>
            </a:r>
            <a:r>
              <a:rPr lang="ko-KR" altLang="en-US" dirty="0"/>
              <a:t>표현</a:t>
            </a:r>
            <a:r>
              <a:rPr lang="en-US" altLang="ko-KR" dirty="0"/>
              <a:t>(Representation) = "</a:t>
            </a:r>
            <a:r>
              <a:rPr lang="ko-KR" altLang="en-US" dirty="0"/>
              <a:t>결과를 어떻게 보여줄까</a:t>
            </a:r>
            <a:r>
              <a:rPr lang="en-US" altLang="ko-KR" dirty="0"/>
              <a:t>?"</a:t>
            </a:r>
            <a:endParaRPr lang="ko-KR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8CA7DDB-9A98-23F3-C3AC-996CF06DD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700" y="1374527"/>
            <a:ext cx="8585200" cy="4108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서버는 항상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데이터를 표현해서 돌려줌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보통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이라는 형식 사용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예시: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"id": 1,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"name": "Alice",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"email": "alice@example.com"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비유: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책의 내용은 같아도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종이책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전자책(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ePub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표현 방식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 달라질 수 있음.</a:t>
            </a:r>
          </a:p>
        </p:txBody>
      </p:sp>
    </p:spTree>
    <p:extLst>
      <p:ext uri="{BB962C8B-B14F-4D97-AF65-F5344CB8AC3E}">
        <p14:creationId xmlns:p14="http://schemas.microsoft.com/office/powerpoint/2010/main" val="216128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1914-F998-C4A1-361D-1F7218443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BA1600-1600-6022-0AFF-88CC9401B19D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3CF7AD6-7D5F-0DB9-FA90-9ED377BE721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9E23D7C-8309-46A1-F42F-298F85AF850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E307D1E-81E2-8E0E-7E99-5A0CF532712B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요청</a:t>
            </a:r>
            <a:r>
              <a:rPr lang="en-US" altLang="ko-KR" dirty="0"/>
              <a:t>(Request) ↔ </a:t>
            </a:r>
            <a:r>
              <a:rPr lang="ko-KR" altLang="en-US" dirty="0"/>
              <a:t>응답</a:t>
            </a:r>
            <a:r>
              <a:rPr lang="en-US" altLang="ko-KR" dirty="0"/>
              <a:t>(Response)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CBE65-BDCF-20D4-D1F0-646B636964C7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627B9-3F09-CE3D-82E9-F34525DBF3A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73890B-A6B0-6549-2B99-369B805BF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600" y="1287392"/>
            <a:ext cx="7010400" cy="374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클라이언트(내 브라우저, 앱) → 서버에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 → 요청을 처리하고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예시 (유저 조회 요청):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/1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"id": 1,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 "name": "Alice"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802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815ACB-F350-AA68-53A3-DDA1DCA15381}"/>
              </a:ext>
            </a:extLst>
          </p:cNvPr>
          <p:cNvSpPr txBox="1"/>
          <p:nvPr/>
        </p:nvSpPr>
        <p:spPr>
          <a:xfrm>
            <a:off x="2567708" y="1764922"/>
            <a:ext cx="8201891" cy="388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Day 1. </a:t>
            </a:r>
            <a:r>
              <a:rPr lang="ko-KR" altLang="en-US" b="1" dirty="0"/>
              <a:t>배경 이해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2. </a:t>
            </a:r>
            <a:r>
              <a:rPr lang="en-US" altLang="ko-KR" b="1" dirty="0"/>
              <a:t>API </a:t>
            </a:r>
            <a:r>
              <a:rPr lang="ko-KR" altLang="en-US" b="1" dirty="0"/>
              <a:t>기본 키워드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3. </a:t>
            </a:r>
            <a:r>
              <a:rPr lang="en-US" altLang="ko-KR" b="1" dirty="0" err="1"/>
              <a:t>FastAPI</a:t>
            </a:r>
            <a:r>
              <a:rPr lang="ko-KR" altLang="en-US" b="1" dirty="0"/>
              <a:t>의 첫걸음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4. </a:t>
            </a:r>
            <a:r>
              <a:rPr lang="ko-KR" altLang="en-US" b="1" dirty="0"/>
              <a:t>전체적인 흐름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5. </a:t>
            </a:r>
            <a:r>
              <a:rPr lang="ko-KR" altLang="en-US" b="1" dirty="0"/>
              <a:t>디테일 확장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Day 6. </a:t>
            </a:r>
            <a:r>
              <a:rPr lang="ko-KR" altLang="en-US" b="1" dirty="0"/>
              <a:t>실습 </a:t>
            </a:r>
            <a:r>
              <a:rPr lang="en-US" altLang="ko-KR" b="1" dirty="0"/>
              <a:t>1. Fake DB</a:t>
            </a:r>
            <a:r>
              <a:rPr lang="ko-KR" altLang="en-US" b="1" dirty="0"/>
              <a:t>로 만드는 </a:t>
            </a:r>
            <a:r>
              <a:rPr lang="en-US" altLang="ko-KR" b="1" dirty="0"/>
              <a:t>Todo API (CRUD </a:t>
            </a:r>
            <a:r>
              <a:rPr lang="ko-KR" altLang="en-US" b="1" dirty="0"/>
              <a:t>기초</a:t>
            </a:r>
            <a:r>
              <a:rPr lang="en-US" altLang="ko-KR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Day 7. </a:t>
            </a:r>
            <a:r>
              <a:rPr lang="ko-KR" altLang="en-US" b="1" dirty="0"/>
              <a:t>건축 구조 해석 </a:t>
            </a:r>
            <a:r>
              <a:rPr lang="en-US" altLang="ko-KR" b="1" dirty="0"/>
              <a:t>API — E2E </a:t>
            </a:r>
            <a:r>
              <a:rPr lang="ko-KR" altLang="en-US" b="1" dirty="0"/>
              <a:t>체험 실습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5114A3-0693-2BF1-9692-F30D04E38B3B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94AFD70-8D4F-2169-D101-B765B345B65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E8FFF2E-55BC-7F66-3C04-D0DDE159E7E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521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70A2-28B7-5D67-9C8E-5719FF63B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76157F-3DAF-1F94-B530-BC1AAC83CE9D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56B0706-FE58-EC86-763E-F6D829931AC1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4953BC-88D2-E5B7-0EF0-22B87AFE1A7B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850CDA-870C-B901-AC29-4FD06CD6137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5. </a:t>
            </a:r>
            <a:r>
              <a:rPr lang="ko-KR" altLang="en-US" dirty="0"/>
              <a:t>상태 코드 </a:t>
            </a:r>
            <a:r>
              <a:rPr lang="en-US" altLang="ko-KR" dirty="0"/>
              <a:t>(Status Code)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DF247-74AD-552D-FD0F-F8C0ADAEF5C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B78C3-8344-49E9-DE3A-97A87F5909A9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EFE4B51-21FC-399A-5085-9A4A662DA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0" y="1287523"/>
            <a:ext cx="8851900" cy="447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응답에는 항상 "성공/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실패"를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표시하는 번호가 따라옴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hlinkClick r:id="rId2" action="ppaction://hlinksldjump"/>
              </a:rPr>
              <a:t>200 OK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2" action="ppaction://hlinksldjump"/>
              </a:rPr>
              <a:t> → 성공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201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Created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새로 만들어짐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404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없음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500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Internal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Server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서버 문제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비유: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택배 주문했을 때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"배송 완료" = 200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"상품이 새로 입고됨" = 201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"상품을 찾을 수 없음" = 404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"물류센터에서 사고 발생" = 500</a:t>
            </a:r>
          </a:p>
        </p:txBody>
      </p:sp>
    </p:spTree>
    <p:extLst>
      <p:ext uri="{BB962C8B-B14F-4D97-AF65-F5344CB8AC3E}">
        <p14:creationId xmlns:p14="http://schemas.microsoft.com/office/powerpoint/2010/main" val="39484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5A9EC-966E-25BD-AF74-29F16443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2D6CFA-E727-4EE6-C022-057F50283B1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2A1A30E-F01E-5525-4FA4-F6458200FDE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8A8C347-2008-A6D7-22ED-3339B14C795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0CA523-8614-D703-984B-FA159C76538C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17D51-A701-95B3-C6B3-F9B6D70B361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D745B-729D-1FB8-CF50-209512CDAF20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2. </a:t>
            </a:r>
            <a:r>
              <a:rPr lang="en-US" altLang="ko-KR" dirty="0"/>
              <a:t>API </a:t>
            </a:r>
            <a:r>
              <a:rPr lang="ko-KR" altLang="en-US" dirty="0"/>
              <a:t>기본 키워드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2F1A8-B201-5595-E584-9F10E2BAB9E3}"/>
              </a:ext>
            </a:extLst>
          </p:cNvPr>
          <p:cNvSpPr txBox="1"/>
          <p:nvPr/>
        </p:nvSpPr>
        <p:spPr>
          <a:xfrm>
            <a:off x="2120900" y="1851323"/>
            <a:ext cx="7988300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dirty="0"/>
              <a:t>✅ 요약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자원</a:t>
            </a:r>
            <a:r>
              <a:rPr lang="en-US" altLang="ko-KR" b="1" dirty="0"/>
              <a:t>(Resource)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무엇을 다룸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행위</a:t>
            </a:r>
            <a:r>
              <a:rPr lang="en-US" altLang="ko-KR" b="1" dirty="0"/>
              <a:t>(Action)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무슨 일을 함</a:t>
            </a:r>
            <a:r>
              <a:rPr lang="en-US" altLang="ko-KR" dirty="0"/>
              <a:t>? (GET/POST/PUT/DELETE)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표현</a:t>
            </a:r>
            <a:r>
              <a:rPr lang="en-US" altLang="ko-KR" b="1" dirty="0"/>
              <a:t>(Representation)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어떤 형식</a:t>
            </a:r>
            <a:r>
              <a:rPr lang="en-US" altLang="ko-KR" dirty="0"/>
              <a:t>(JSON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으로 보여줌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요청</a:t>
            </a:r>
            <a:r>
              <a:rPr lang="en-US" altLang="ko-KR" dirty="0"/>
              <a:t>(Request) ↔ </a:t>
            </a:r>
            <a:r>
              <a:rPr lang="ko-KR" altLang="en-US" dirty="0"/>
              <a:t>응답</a:t>
            </a:r>
            <a:r>
              <a:rPr lang="en-US" altLang="ko-KR" dirty="0"/>
              <a:t>(Response)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상태 코드로 결과를 알려줌</a:t>
            </a:r>
          </a:p>
        </p:txBody>
      </p:sp>
    </p:spTree>
    <p:extLst>
      <p:ext uri="{BB962C8B-B14F-4D97-AF65-F5344CB8AC3E}">
        <p14:creationId xmlns:p14="http://schemas.microsoft.com/office/powerpoint/2010/main" val="3554546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3805-933C-97DF-E317-1E25C8855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315382-6D66-5D13-78D6-797EE10718F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A8742-E041-F765-D527-FFAFECA2B8D5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488A7-0649-AF42-E063-87BA492E95F2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행위가 </a:t>
            </a:r>
            <a:r>
              <a:rPr lang="en-US" altLang="ko-KR" b="1" dirty="0"/>
              <a:t>GET/POST/PUT/DELETE </a:t>
            </a:r>
            <a:r>
              <a:rPr lang="ko-KR" altLang="en-US" b="1" dirty="0"/>
              <a:t>인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E789CD5B-1D41-A60F-8E5A-135CC6C0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FF4441-50AD-EBE8-F1FC-EE5EFEC8FB93}"/>
              </a:ext>
            </a:extLst>
          </p:cNvPr>
          <p:cNvSpPr txBox="1"/>
          <p:nvPr/>
        </p:nvSpPr>
        <p:spPr>
          <a:xfrm>
            <a:off x="2233612" y="2012196"/>
            <a:ext cx="7724775" cy="198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ko-KR" altLang="en-US" sz="1600" dirty="0"/>
              <a:t>👉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 </a:t>
            </a:r>
            <a:r>
              <a:rPr lang="en-US" altLang="ko-KR" sz="1600" b="1" dirty="0"/>
              <a:t>GET/POST/PUT/DELETE</a:t>
            </a:r>
            <a:r>
              <a:rPr lang="ko-KR" altLang="en-US" sz="1600" dirty="0"/>
              <a:t>가 쓰이는 이유는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HTTP </a:t>
            </a:r>
            <a:r>
              <a:rPr lang="ko-KR" altLang="en-US" sz="1600" b="1" dirty="0"/>
              <a:t>표준에서 이미 정의된 행위</a:t>
            </a:r>
            <a:r>
              <a:rPr lang="ko-KR" altLang="en-US" sz="1600" dirty="0"/>
              <a:t>라서 → 호환성과 예측 가능성이 보장됨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CRUD</a:t>
            </a:r>
            <a:r>
              <a:rPr lang="ko-KR" altLang="en-US" sz="1600" b="1" dirty="0"/>
              <a:t>와 직관적으로 매칭</a:t>
            </a:r>
            <a:r>
              <a:rPr lang="ko-KR" altLang="en-US" sz="1600" dirty="0"/>
              <a:t>되어 → 누구나 쉽게 이해 가능</a:t>
            </a:r>
          </a:p>
          <a:p>
            <a:pPr lvl="1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REST </a:t>
            </a:r>
            <a:r>
              <a:rPr lang="ko-KR" altLang="en-US" sz="1600" b="1" dirty="0"/>
              <a:t>철학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자원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행위 분리</a:t>
            </a:r>
            <a:r>
              <a:rPr lang="en-US" altLang="ko-KR" sz="1600" b="1" dirty="0"/>
              <a:t>)</a:t>
            </a:r>
            <a:r>
              <a:rPr lang="ko-KR" altLang="en-US" sz="1600" dirty="0"/>
              <a:t> 에 적합</a:t>
            </a:r>
          </a:p>
        </p:txBody>
      </p:sp>
    </p:spTree>
    <p:extLst>
      <p:ext uri="{BB962C8B-B14F-4D97-AF65-F5344CB8AC3E}">
        <p14:creationId xmlns:p14="http://schemas.microsoft.com/office/powerpoint/2010/main" val="932188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9ECC-47B5-32FC-EF57-3A4784CE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970F67-867E-B5AA-E499-382409DE9FD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5FD7B-1E94-338D-6D55-694B9DCCEFF9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BB7CB-010C-B5CE-9E67-C64BFCE5D4FC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HTTP </a:t>
            </a:r>
            <a:r>
              <a:rPr lang="ko-KR" altLang="en-US" b="1" dirty="0"/>
              <a:t>표준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CBE8A307-6E65-0D4E-C133-A77E490EA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AC45AB-3A55-DF59-3A83-CCE1BBF77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124945"/>
            <a:ext cx="10922000" cy="247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RFC 9110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GET/POST/PUT/DELETE/HEAD/OPTIONS/TRACE/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의미·안전성·멱등성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규정.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RFC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Editor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RFC 9111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캐시 가능성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 캐시 제어 규칙 정의.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RFC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Editor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RFC 9112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HTTP/1.1의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메시지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문법·연결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관리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(의미와 분리).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RFC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Editor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RFC 5789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PATCH(부분 수정)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메서드 정의(확장 메서드).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RFC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Editor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IANA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메서드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등록부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—공식 메서드 관리.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iana.org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113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F9AF-8C0E-4E9D-BBA0-70F9C4556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93C435-6D21-525A-7680-864FCBD54FC4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9E1A413-1172-FFFF-1DB2-0249A918C782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81C9062-21D9-D614-5871-22D2E4B64B4D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D5235B-CC3F-13A8-7F80-443A1129AD2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88158-F87F-C45D-59FE-C4A4BD28E37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앱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6304-938A-E7E3-1AFB-4CD3DE63D11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F541DD-9027-6E61-E71A-BBC746BA1418}"/>
              </a:ext>
            </a:extLst>
          </p:cNvPr>
          <p:cNvSpPr txBox="1"/>
          <p:nvPr/>
        </p:nvSpPr>
        <p:spPr>
          <a:xfrm>
            <a:off x="6505147" y="1215007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프로젝트 폴더 및 </a:t>
            </a:r>
            <a:r>
              <a:rPr lang="en-US" altLang="ko-KR" sz="1600" dirty="0"/>
              <a:t>main.py </a:t>
            </a:r>
            <a:r>
              <a:rPr lang="ko-KR" altLang="en-US" sz="1600" dirty="0"/>
              <a:t>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BBF424-CC8D-BB1B-02B0-52281245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060"/>
          <a:stretch/>
        </p:blipFill>
        <p:spPr>
          <a:xfrm>
            <a:off x="596900" y="1221506"/>
            <a:ext cx="5089955" cy="34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70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484D0-EC75-C69D-BE5D-8943E508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2096772-57F9-3A7B-6792-7B62F5E4858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B718DE-ED49-83BB-A313-CFDD9F092BB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D0C32-B147-B1E6-57F3-7243ADB997B8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BBC694-9960-F802-BF80-78E8F44794C4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BFF10-0B8E-A3A2-A2DB-7D97F1DE80F7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앱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52DF8-7ABC-0F93-FBF4-EE326923DEB7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A9878-C7D6-A939-8C5A-D28E58817DCB}"/>
              </a:ext>
            </a:extLst>
          </p:cNvPr>
          <p:cNvSpPr txBox="1"/>
          <p:nvPr/>
        </p:nvSpPr>
        <p:spPr>
          <a:xfrm>
            <a:off x="5463747" y="958724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가상환경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904501-BF67-8536-A0B6-1954DF7E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52" b="42055"/>
          <a:stretch/>
        </p:blipFill>
        <p:spPr>
          <a:xfrm>
            <a:off x="437700" y="1020366"/>
            <a:ext cx="4743899" cy="20434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BD0F4-8187-2F27-770C-15E7875F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127"/>
          <a:stretch/>
        </p:blipFill>
        <p:spPr>
          <a:xfrm>
            <a:off x="437700" y="3202108"/>
            <a:ext cx="5658300" cy="1242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FF157D-5646-0786-5283-99C41658B6FE}"/>
              </a:ext>
            </a:extLst>
          </p:cNvPr>
          <p:cNvSpPr txBox="1"/>
          <p:nvPr/>
        </p:nvSpPr>
        <p:spPr>
          <a:xfrm>
            <a:off x="6301947" y="3074127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가상환경 활성화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B9C127-653D-116D-A370-15B3EA8F1E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038"/>
          <a:stretch/>
        </p:blipFill>
        <p:spPr>
          <a:xfrm>
            <a:off x="437700" y="4880701"/>
            <a:ext cx="4743899" cy="7453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B4C573-2B09-AE53-47B4-A72B9B27CB2E}"/>
              </a:ext>
            </a:extLst>
          </p:cNvPr>
          <p:cNvSpPr txBox="1"/>
          <p:nvPr/>
        </p:nvSpPr>
        <p:spPr>
          <a:xfrm>
            <a:off x="6096000" y="4880701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가상환경 활성화 되었을 때의 프롬프트</a:t>
            </a:r>
          </a:p>
        </p:txBody>
      </p:sp>
    </p:spTree>
    <p:extLst>
      <p:ext uri="{BB962C8B-B14F-4D97-AF65-F5344CB8AC3E}">
        <p14:creationId xmlns:p14="http://schemas.microsoft.com/office/powerpoint/2010/main" val="3442458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C317C-7216-138E-AC66-4F952875D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F39D1E6-6E15-8261-F17A-65AA47E20E98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909A896-E8D5-0E93-E6A1-8CE068388B8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26A8EBE-F6CC-FB49-0F62-57FE2E36380F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188EF5-2716-5093-FEBD-62D73CEF2DCE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FF83D-7731-65D1-D5D3-3B0F1C31250D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앱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AD0E4-C6CF-7FDB-15D6-68C38A3B612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A27234-09F1-AAE0-C3D7-570A87295ECE}"/>
              </a:ext>
            </a:extLst>
          </p:cNvPr>
          <p:cNvSpPr txBox="1"/>
          <p:nvPr/>
        </p:nvSpPr>
        <p:spPr>
          <a:xfrm>
            <a:off x="6096000" y="958724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FastAPI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uvicorn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설치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8A743-E92B-06CB-12D8-FD3C2743EB46}"/>
              </a:ext>
            </a:extLst>
          </p:cNvPr>
          <p:cNvSpPr txBox="1"/>
          <p:nvPr/>
        </p:nvSpPr>
        <p:spPr>
          <a:xfrm>
            <a:off x="6301947" y="1802923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서버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D6021-69E5-6A20-C962-C3849610A5C4}"/>
              </a:ext>
            </a:extLst>
          </p:cNvPr>
          <p:cNvSpPr txBox="1"/>
          <p:nvPr/>
        </p:nvSpPr>
        <p:spPr>
          <a:xfrm>
            <a:off x="6096000" y="2617678"/>
            <a:ext cx="3911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서버 실행 완료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42554C-9C7C-3712-0029-48BDDA2E6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371" y="1076057"/>
            <a:ext cx="5610132" cy="3283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AE3F84-611E-7E9C-961F-1D56DD31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71" y="2626012"/>
            <a:ext cx="5182323" cy="990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14193B-AECA-D3DD-CA28-78A43832D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71" y="1899957"/>
            <a:ext cx="5753555" cy="328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75F7D1-5506-F453-996A-45D0F9DB4481}"/>
              </a:ext>
            </a:extLst>
          </p:cNvPr>
          <p:cNvSpPr txBox="1"/>
          <p:nvPr/>
        </p:nvSpPr>
        <p:spPr>
          <a:xfrm>
            <a:off x="5486400" y="3862608"/>
            <a:ext cx="609600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브라우저에서 </a:t>
            </a:r>
            <a:r>
              <a:rPr lang="en-US" altLang="ko-KR" sz="1600" dirty="0"/>
              <a:t>127.0.0.1:8000 </a:t>
            </a:r>
            <a:r>
              <a:rPr lang="ko-KR" altLang="en-US" sz="1600" dirty="0"/>
              <a:t>으로 접속하면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로그가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127.0.0.1:1793 – ＂GET / HTTP/1.1＂ 200 OK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라고</a:t>
            </a:r>
            <a:r>
              <a:rPr lang="ko-KR" altLang="en-US" sz="1600" dirty="0"/>
              <a:t> 뜨고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서버는 </a:t>
            </a:r>
            <a:r>
              <a:rPr lang="en-US" altLang="ko-KR" sz="1600" dirty="0"/>
              <a:t>GET / </a:t>
            </a:r>
            <a:r>
              <a:rPr lang="ko-KR" altLang="en-US" sz="1600" dirty="0"/>
              <a:t>요청을 받아 **정상 응답</a:t>
            </a:r>
            <a:r>
              <a:rPr lang="en-US" altLang="ko-KR" sz="1600" dirty="0"/>
              <a:t>(HTTP 200)**</a:t>
            </a:r>
            <a:r>
              <a:rPr lang="ko-KR" altLang="en-US" sz="1600" dirty="0"/>
              <a:t>을 돌려줌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F915D63-3322-3DB5-3AA8-9979CE189A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6946" b="47088"/>
          <a:stretch/>
        </p:blipFill>
        <p:spPr>
          <a:xfrm>
            <a:off x="201371" y="3851779"/>
            <a:ext cx="4992929" cy="22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64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B21F8-BCC2-1651-A60B-31F85E26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37D8B3-CF6C-C448-61C2-B3DFBD1F3BB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807D2-7CC4-4A1E-AA1C-DD382C2A6656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975FF-855B-AA9A-62A9-6FE153D301EE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127.0.0.1:8000 ?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3FD84-2C11-6E1A-8678-7AFED569332C}"/>
              </a:ext>
            </a:extLst>
          </p:cNvPr>
          <p:cNvSpPr txBox="1"/>
          <p:nvPr/>
        </p:nvSpPr>
        <p:spPr>
          <a:xfrm>
            <a:off x="1865312" y="1047970"/>
            <a:ext cx="8232775" cy="419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b="1" dirty="0"/>
              <a:t>🔹 쉬운 설명 </a:t>
            </a:r>
            <a:r>
              <a:rPr lang="en-US" altLang="ko-KR" b="1" dirty="0"/>
              <a:t>(</a:t>
            </a:r>
            <a:r>
              <a:rPr lang="ko-KR" altLang="en-US" b="1" dirty="0"/>
              <a:t>비유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127.0.0.1</a:t>
            </a:r>
            <a:r>
              <a:rPr lang="ko-KR" altLang="en-US" dirty="0"/>
              <a:t> 👉 “내 컴퓨터 자기 </a:t>
            </a:r>
            <a:r>
              <a:rPr lang="ko-KR" altLang="en-US" dirty="0" err="1"/>
              <a:t>자신”을</a:t>
            </a:r>
            <a:r>
              <a:rPr lang="ko-KR" altLang="en-US" dirty="0"/>
              <a:t> 부르는 별명</a:t>
            </a:r>
            <a:r>
              <a:rPr lang="en-US" altLang="ko-KR" dirty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마치 </a:t>
            </a:r>
            <a:r>
              <a:rPr lang="ko-KR" altLang="en-US" b="1" dirty="0"/>
              <a:t>집 안에서 자기 집 주소를 적을 때 ‘내 </a:t>
            </a:r>
            <a:r>
              <a:rPr lang="ko-KR" altLang="en-US" b="1" dirty="0" err="1"/>
              <a:t>집’이라고</a:t>
            </a:r>
            <a:r>
              <a:rPr lang="ko-KR" altLang="en-US" b="1" dirty="0"/>
              <a:t> 하는 것</a:t>
            </a:r>
            <a:r>
              <a:rPr lang="ko-KR" altLang="en-US" dirty="0"/>
              <a:t>과 같아요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컴퓨터가 아니라</a:t>
            </a:r>
            <a:r>
              <a:rPr lang="en-US" altLang="ko-KR" dirty="0"/>
              <a:t>, </a:t>
            </a:r>
            <a:r>
              <a:rPr lang="ko-KR" altLang="en-US" dirty="0"/>
              <a:t>지금 내가 쓰는 컴퓨터 본인만 가리킵니다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그래서 별칭으로 “</a:t>
            </a:r>
            <a:r>
              <a:rPr lang="en-US" altLang="ko-KR" dirty="0"/>
              <a:t>localhost(</a:t>
            </a:r>
            <a:r>
              <a:rPr lang="ko-KR" altLang="en-US" dirty="0" err="1"/>
              <a:t>로컬호스트</a:t>
            </a:r>
            <a:r>
              <a:rPr lang="en-US" altLang="ko-KR" dirty="0"/>
              <a:t>)”</a:t>
            </a:r>
            <a:r>
              <a:rPr lang="ko-KR" altLang="en-US" dirty="0"/>
              <a:t>라고도 불러요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:8000</a:t>
            </a:r>
            <a:r>
              <a:rPr lang="ko-KR" altLang="en-US" dirty="0"/>
              <a:t> 👉 집 주소 뒤에 붙은 </a:t>
            </a:r>
            <a:r>
              <a:rPr lang="ko-KR" altLang="en-US" b="1" dirty="0"/>
              <a:t>호수</a:t>
            </a:r>
            <a:r>
              <a:rPr lang="en-US" altLang="ko-KR" b="1" dirty="0"/>
              <a:t>(</a:t>
            </a:r>
            <a:r>
              <a:rPr lang="ko-KR" altLang="en-US" b="1" dirty="0"/>
              <a:t>호실 번호</a:t>
            </a:r>
            <a:r>
              <a:rPr lang="en-US" altLang="ko-KR" b="1" dirty="0"/>
              <a:t>)</a:t>
            </a:r>
            <a:r>
              <a:rPr lang="ko-KR" altLang="en-US" dirty="0"/>
              <a:t> 같은 거예요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 집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) </a:t>
            </a:r>
            <a:r>
              <a:rPr lang="ko-KR" altLang="en-US" dirty="0"/>
              <a:t>안에도 여러 개의 프로그램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</a:t>
            </a:r>
            <a:r>
              <a:rPr lang="ko-KR" altLang="en-US" dirty="0"/>
              <a:t>이 동시에 돌아갈 수 있으니까</a:t>
            </a:r>
            <a:r>
              <a:rPr lang="en-US" altLang="ko-KR" dirty="0"/>
              <a:t>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구분하기 위해 번호</a:t>
            </a:r>
            <a:r>
              <a:rPr lang="en-US" altLang="ko-KR" dirty="0"/>
              <a:t>(</a:t>
            </a:r>
            <a:r>
              <a:rPr lang="ko-KR" altLang="en-US" dirty="0"/>
              <a:t>포트 번호</a:t>
            </a:r>
            <a:r>
              <a:rPr lang="en-US" altLang="ko-KR" dirty="0"/>
              <a:t>)</a:t>
            </a:r>
            <a:r>
              <a:rPr lang="ko-KR" altLang="en-US" dirty="0"/>
              <a:t>를 붙입니다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여기서는 </a:t>
            </a:r>
            <a:r>
              <a:rPr lang="en-US" altLang="ko-KR" dirty="0" err="1"/>
              <a:t>FastAPI</a:t>
            </a:r>
            <a:r>
              <a:rPr lang="ko-KR" altLang="en-US" dirty="0"/>
              <a:t>가 </a:t>
            </a:r>
            <a:r>
              <a:rPr lang="en-US" altLang="ko-KR" dirty="0"/>
              <a:t>8000</a:t>
            </a:r>
            <a:r>
              <a:rPr lang="ko-KR" altLang="en-US" dirty="0"/>
              <a:t>번 방에서 손님을 맞이하고 있는 거죠</a:t>
            </a:r>
            <a:r>
              <a:rPr lang="en-US" altLang="ko-KR" dirty="0"/>
              <a:t>.</a:t>
            </a:r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B1B23DC7-88B9-698F-D4B2-66462EAA4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9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68DA-07FB-5434-836F-ABCE7D81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954039-84BF-AF1E-941E-EA48E2250D2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D6A98-F55D-B110-272F-C70B8588694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683B4-3BDE-7A2B-0A4B-8C2A2919D198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왜 꼭 </a:t>
            </a:r>
            <a:r>
              <a:rPr lang="en-US" altLang="ko-KR" b="1" dirty="0"/>
              <a:t>127.0.0.1 ?</a:t>
            </a:r>
            <a:endParaRPr lang="ko-KR" altLang="en-US" b="1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AFCE80D-7090-7A31-CFD4-6DCD0566F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02" y="807795"/>
            <a:ext cx="10991273" cy="558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단계별 설명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 주소란?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인터넷이나 네트워크에서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컴퓨터의 집 주소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같은 숫자예요.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192.168.0.10, 8.8.8.8 이런 식.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127.0.0.1 =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loopback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주소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아주 오래 전부터,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127로 시작하는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“밖으로 나가지 않고 자기 자신에게 되돌아오는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주소”로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예약돼 있습니다.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127.0.0.1로 접속하면 “내 컴퓨터야,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너한테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요청 보낸 거니 네가 직접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처리해!”라는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뜻이 돼요.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왜 127?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기술적 이유: IP 주소는 4자리(0~255) 숫자 조합인데, 그중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127번 대역(127.x.x.x)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전체를 “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 용도로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정해놓았습니다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관습적으로 그중 첫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번째인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127.0.0.1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가장 많이 씁니다.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약속된 규칙: “127.0.0.1은 무조건 자기 자신”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localhost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127.0.0.1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사람이 기억하기 쉽게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localhost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이름도 같은 뜻으로 등록돼 있습니다.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그래서 브라우저 주소창에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http://localhost:8000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입력해도 똑같이 동작합니다.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4" descr="느낌표 - 무료 모양과 기호개 아이콘">
            <a:extLst>
              <a:ext uri="{FF2B5EF4-FFF2-40B4-BE49-F238E27FC236}">
                <a16:creationId xmlns:a16="http://schemas.microsoft.com/office/drawing/2014/main" id="{2491B805-3B17-E93D-7CD4-D69CA8408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436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6858E-4A55-64D6-83E5-FE026D18F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8A09D3-3E8D-5121-24CA-C03C36E2D48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7E4A9-CA17-723D-6131-19B677637DF5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598D0-9337-6645-C6FE-D8C7415C14E7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왜 </a:t>
            </a:r>
            <a:r>
              <a:rPr lang="en-US" altLang="ko-KR" b="1" dirty="0"/>
              <a:t>127</a:t>
            </a:r>
            <a:r>
              <a:rPr lang="ko-KR" altLang="en-US" b="1" dirty="0"/>
              <a:t>번 대역이 </a:t>
            </a:r>
            <a:r>
              <a:rPr lang="ko-KR" altLang="en-US" b="1" dirty="0" err="1"/>
              <a:t>루프백</a:t>
            </a:r>
            <a:r>
              <a:rPr lang="ko-KR" altLang="en-US" b="1" dirty="0"/>
              <a:t> 용도가 되었나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08BC7-ED3C-4BA2-F4DE-EC9D8129D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984078"/>
            <a:ext cx="9842500" cy="134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loopback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)의 필요성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초창기 TCP/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개발되던 시절(1970~80년대), 네트워크 스택이 제대로 동작하는지 테스트할 방법이 필요했음.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 외부 네트워크 장비와 연결하지 않아도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자기 자신의 TCP/IP 구현을 검증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해야 했음.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그래서 “자기 자신을 가리키는 특별한 주소” →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주소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필요했음.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555BC9-3948-1C7E-EFE9-D574563B2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2313567"/>
            <a:ext cx="9842500" cy="263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왜 127번인가?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IPv4 주소는 클래스 기반으로 나뉘던(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C) 시절에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정해짐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클래스 A 대역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은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0.0.0.0 ~ 127.255.255.255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였음.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0.x.x.x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특별한 예약(현재는 “이 네트워크” 의미)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1.x.x.x ~ 126.x.x.x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실제 할당 가능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127.x.x.x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딱 남은 마지막 블록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당시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IETF는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**127번 전체(127.0.0.0/8)**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용도로 통째로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예약해버림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127.0.0.1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이 가장 많이 쓰이지만, 사실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127.0.0.2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127.1.2.3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127.255.255.254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도 다 루프백임.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DE786-C5DD-8B8D-6316-7031E7E9B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4986547"/>
            <a:ext cx="9842500" cy="166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왜 통째로 /8 대역을 줬을까?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당시에는 주소 자원이 넉넉하다고 생각했음. (IPv4 고갈 문제가 본격화되기 전)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루프백을 한두 개 주소만 주면 확장성 문제 생길 수 있음 →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안전하게 클래스 A 전체(약 1,600만 개) 예약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실제로는 거의 다 안 쓰이지만, 이 덕분에 혼동 없이 언제나 루프백임을 확실히 보장.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4" descr="느낌표 - 무료 모양과 기호개 아이콘">
            <a:extLst>
              <a:ext uri="{FF2B5EF4-FFF2-40B4-BE49-F238E27FC236}">
                <a16:creationId xmlns:a16="http://schemas.microsoft.com/office/drawing/2014/main" id="{FB64BF4E-3801-9206-C594-09EA11081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36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F40E-6D5F-CB78-6DA3-78F7360DA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4D3490-FED9-0209-7E51-5C7CE8FC25D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A3AE4-7219-108E-D69A-58DDFE56A88E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8EDC5-A6BA-0CEE-335D-B0644887377A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웹이란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39B2F65F-931E-9771-E08E-83F04FB61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3E0C6B-5237-F365-01C8-732713136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309" y="1692884"/>
            <a:ext cx="7869381" cy="347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웹은 세 가지 축으로 이루어져요: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 (주소)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"어느 가게에 갈지" 알려주는 위치 표시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(대화 규칙)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"가게 주인과 어떻게 대화할지" 정한 언어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은 “상품 보여주세요”,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는 “상품 주문할게요”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 ↔ 서버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브라우저: 손님 (요청)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서버: 가게 주인 (응답)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이걸 이해하면, 웹은 단순히 화면이 아니라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데이터를 주고받는 통로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라는 걸 알 수 있어요.</a:t>
            </a:r>
          </a:p>
        </p:txBody>
      </p:sp>
    </p:spTree>
    <p:extLst>
      <p:ext uri="{BB962C8B-B14F-4D97-AF65-F5344CB8AC3E}">
        <p14:creationId xmlns:p14="http://schemas.microsoft.com/office/powerpoint/2010/main" val="1768845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AEA77-9BD3-28B9-F095-4A247E48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6653D5-C1BB-2D5F-D1C9-8880F1B5423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7C0723-2524-85DF-FFE9-8CC12390E9D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EE3C5FB-1948-35F9-C8B3-C67075A95B12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044AEC-27D3-8770-C22E-B0B2FAAF895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87532-C814-8A49-ACF7-3537F0540D7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앱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AD068-AD63-A8F8-676C-34A198CDCF5B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90B70-B749-E1B5-DD81-C2FBAD033368}"/>
              </a:ext>
            </a:extLst>
          </p:cNvPr>
          <p:cNvSpPr txBox="1"/>
          <p:nvPr/>
        </p:nvSpPr>
        <p:spPr>
          <a:xfrm>
            <a:off x="8099425" y="1229032"/>
            <a:ext cx="34956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# main.py</a:t>
            </a:r>
          </a:p>
          <a:p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from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import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endParaRPr lang="ko-KR" altLang="en-US" sz="1100" dirty="0">
              <a:solidFill>
                <a:schemeClr val="bg2">
                  <a:lumMod val="90000"/>
                </a:schemeClr>
              </a:solidFill>
            </a:endParaRPr>
          </a:p>
          <a:p>
            <a:endParaRPr lang="ko-KR" altLang="en-US" sz="11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app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=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()  #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앱 객체 생성</a:t>
            </a:r>
          </a:p>
          <a:p>
            <a:endParaRPr lang="ko-KR" altLang="en-US" sz="11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@app.get("/")   # GET / 요청이 들어오면 실행</a:t>
            </a:r>
          </a:p>
          <a:p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def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read_root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():</a:t>
            </a:r>
          </a:p>
          <a:p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  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return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{"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message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": "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Hello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bg2">
                    <a:lumMod val="90000"/>
                  </a:schemeClr>
                </a:solidFill>
              </a:rPr>
              <a:t>FastAPI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</a:rPr>
              <a:t>!"}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4F6516-84DF-D85E-3E5C-5837544B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229032"/>
            <a:ext cx="5765800" cy="3666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8F14E1-3A4C-70DA-AACB-6CEEB351018A}"/>
              </a:ext>
            </a:extLst>
          </p:cNvPr>
          <p:cNvSpPr txBox="1"/>
          <p:nvPr/>
        </p:nvSpPr>
        <p:spPr>
          <a:xfrm>
            <a:off x="508000" y="5012035"/>
            <a:ext cx="10033000" cy="119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👉 여기서 눈여겨볼 점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app = </a:t>
            </a:r>
            <a:r>
              <a:rPr lang="en-US" altLang="ko-KR" sz="1600" dirty="0" err="1"/>
              <a:t>FastAPI</a:t>
            </a:r>
            <a:r>
              <a:rPr lang="en-US" altLang="ko-KR" sz="1600" dirty="0"/>
              <a:t>() : </a:t>
            </a:r>
            <a:r>
              <a:rPr lang="ko-KR" altLang="en-US" sz="1600" dirty="0"/>
              <a:t>앱 전체를 대표하는 객체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@app.get("/") : "GET </a:t>
            </a:r>
            <a:r>
              <a:rPr lang="ko-KR" altLang="en-US" sz="1600" dirty="0"/>
              <a:t>방식으로 </a:t>
            </a:r>
            <a:r>
              <a:rPr lang="en-US" altLang="ko-KR" sz="1600" dirty="0"/>
              <a:t>/ URL</a:t>
            </a:r>
            <a:r>
              <a:rPr lang="ko-KR" altLang="en-US" sz="1600" dirty="0"/>
              <a:t>이 호출되면 아래 함수를 실행해라</a:t>
            </a:r>
            <a:r>
              <a:rPr lang="en-US" altLang="ko-KR" sz="1600" dirty="0"/>
              <a:t>"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8750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B762E-A3F9-9C37-1C67-554F1253D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861B0E2-5FC4-80E7-0E30-3055C6C6F064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C091379-49B4-3432-7661-1E68CF14548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962D9C1-E7B8-5B20-2783-F20037FDA34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051D2BA-3E1C-EFC5-B1E0-00945A232E43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B56F6-42DC-EB9C-EC57-27DBB1F2867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</a:t>
            </a:r>
            <a:r>
              <a:rPr lang="ko-KR" altLang="en-US" dirty="0"/>
              <a:t>서버 실행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5A175-AA79-8B65-76AE-7C38665E1C4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D7CF17-9556-E7DA-51C9-667E6116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1" y="1149663"/>
            <a:ext cx="5889829" cy="15398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29031C-C22C-2571-5723-0202A91BDBB4}"/>
              </a:ext>
            </a:extLst>
          </p:cNvPr>
          <p:cNvSpPr txBox="1"/>
          <p:nvPr/>
        </p:nvSpPr>
        <p:spPr>
          <a:xfrm>
            <a:off x="7820025" y="1156529"/>
            <a:ext cx="3622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uvicorn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main:app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 --</a:t>
            </a:r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reload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CDFCC47-364F-E5EE-3E89-763898AB4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71" y="2840977"/>
            <a:ext cx="3937000" cy="78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main:app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main.py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안의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app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객체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reload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코드 수정 시 자동 반영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80E91-24E0-D832-4013-196ACDDF46E9}"/>
              </a:ext>
            </a:extLst>
          </p:cNvPr>
          <p:cNvSpPr txBox="1"/>
          <p:nvPr/>
        </p:nvSpPr>
        <p:spPr>
          <a:xfrm>
            <a:off x="320471" y="3914636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브라우저에서 </a:t>
            </a:r>
            <a:r>
              <a:rPr lang="en-US" altLang="ko-KR" dirty="0">
                <a:hlinkClick r:id="rId3"/>
              </a:rPr>
              <a:t>http://127.0.0.1:8000</a:t>
            </a:r>
            <a:r>
              <a:rPr lang="ko-KR" altLang="en-US" dirty="0"/>
              <a:t> 접속 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2304A9A-6D46-2D93-93A0-005A0515C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71" y="4537845"/>
            <a:ext cx="5775529" cy="16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8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FB9CC-9593-EE95-1F2A-7C577FF8B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89FE05-5683-AF45-6641-17FF9A8DBA7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1B9AC-B743-3684-7160-E642D02ED974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B75B9-9187-C5B7-4F2C-60A36E5C4FDC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uvicorn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50AFDD-E036-9847-ACD7-3B56E7C4F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895866"/>
            <a:ext cx="8864600" cy="226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이름의 구성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“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httptools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기반”을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줄여 표현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아주 빠른 이벤트 루프 라이브러리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Python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asyncio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성능 개선)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httptools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고성능 HTTP 파서 라이브러리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unicorn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유니콘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비튼 말장난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uvloop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httptools로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만든,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유니콘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같은 ASGI 서버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71DD1-AB2D-DB6A-9FEC-7324DD51B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3492022"/>
            <a:ext cx="10896600" cy="263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실제 정체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ASGI 서버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예요.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ASGI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Asynchronous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Gateway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(비동기 서버 게이트웨이 인터페이스)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같은 비동기 웹 프레임워크를 실행하기 위해 필요합니다.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쉽게 말해: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본체)는 “식당 주방장”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Uvicorn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(서버)은 “주문 받고 음식 나르는 서빙 직원”</a:t>
            </a:r>
          </a:p>
        </p:txBody>
      </p:sp>
      <p:pic>
        <p:nvPicPr>
          <p:cNvPr id="4" name="Picture 4" descr="느낌표 - 무료 모양과 기호개 아이콘">
            <a:extLst>
              <a:ext uri="{FF2B5EF4-FFF2-40B4-BE49-F238E27FC236}">
                <a16:creationId xmlns:a16="http://schemas.microsoft.com/office/drawing/2014/main" id="{C6D8E579-6788-7F4D-8774-8E4B188DA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26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DCCC-44FD-D4F3-0E38-CC440072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8F46D2-53AD-6117-4228-8181801028AF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47E5A21-E2B3-B680-803F-9E9900DD6D3C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59768B-E89A-6939-4F8D-D6E7788D8E6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BB1824-4CE9-B398-73D0-84498F2887E2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</a:t>
            </a:r>
            <a:r>
              <a:rPr lang="ko-KR" altLang="en-US" dirty="0" err="1"/>
              <a:t>엔드포인트</a:t>
            </a:r>
            <a:r>
              <a:rPr lang="ko-KR" altLang="en-US" dirty="0"/>
              <a:t>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0D555-066F-1E7F-6B60-B8F27C99834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9651F-4AD7-EF72-C158-9D8B4E19295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983B0C-7A07-62A9-5C92-60CD363F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429"/>
          <a:stretch/>
        </p:blipFill>
        <p:spPr>
          <a:xfrm>
            <a:off x="612274" y="1256997"/>
            <a:ext cx="5140826" cy="4344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2CB4DE-ACE0-60D8-3C5B-D0AD2976E359}"/>
              </a:ext>
            </a:extLst>
          </p:cNvPr>
          <p:cNvSpPr txBox="1"/>
          <p:nvPr/>
        </p:nvSpPr>
        <p:spPr>
          <a:xfrm>
            <a:off x="6096000" y="1166843"/>
            <a:ext cx="50165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# main.py</a:t>
            </a:r>
          </a:p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FastAPI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app</a:t>
            </a:r>
            <a:r>
              <a:rPr lang="ko-KR" altLang="en-US" dirty="0"/>
              <a:t> = </a:t>
            </a:r>
            <a:r>
              <a:rPr lang="ko-KR" altLang="en-US" dirty="0" err="1"/>
              <a:t>FastAPI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 err="1"/>
              <a:t>fake_users</a:t>
            </a:r>
            <a:r>
              <a:rPr lang="ko-KR" altLang="en-US" dirty="0"/>
              <a:t> = ["</a:t>
            </a:r>
            <a:r>
              <a:rPr lang="ko-KR" altLang="en-US" dirty="0" err="1"/>
              <a:t>Alice</a:t>
            </a:r>
            <a:r>
              <a:rPr lang="ko-KR" altLang="en-US" dirty="0"/>
              <a:t>", "</a:t>
            </a:r>
            <a:r>
              <a:rPr lang="ko-KR" altLang="en-US" dirty="0" err="1"/>
              <a:t>Bob</a:t>
            </a:r>
            <a:r>
              <a:rPr lang="ko-KR" altLang="en-US" dirty="0"/>
              <a:t>", "</a:t>
            </a:r>
            <a:r>
              <a:rPr lang="ko-KR" altLang="en-US" dirty="0" err="1"/>
              <a:t>Charlie</a:t>
            </a:r>
            <a:r>
              <a:rPr lang="ko-KR" altLang="en-US" dirty="0"/>
              <a:t>"]</a:t>
            </a:r>
          </a:p>
          <a:p>
            <a:endParaRPr lang="ko-KR" altLang="en-US" dirty="0"/>
          </a:p>
          <a:p>
            <a:r>
              <a:rPr lang="ko-KR" altLang="en-US" dirty="0"/>
              <a:t># 모든 유저 조회 (GET /</a:t>
            </a:r>
            <a:r>
              <a:rPr lang="ko-KR" altLang="en-US" dirty="0" err="1"/>
              <a:t>users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@app.get("/users")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list_users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{"</a:t>
            </a:r>
            <a:r>
              <a:rPr lang="ko-KR" altLang="en-US" dirty="0" err="1"/>
              <a:t>users</a:t>
            </a:r>
            <a:r>
              <a:rPr lang="ko-KR" altLang="en-US" dirty="0"/>
              <a:t>": </a:t>
            </a:r>
            <a:r>
              <a:rPr lang="ko-KR" altLang="en-US" dirty="0" err="1"/>
              <a:t>fake_users</a:t>
            </a:r>
            <a:r>
              <a:rPr lang="ko-KR" altLang="en-US" dirty="0"/>
              <a:t>}</a:t>
            </a:r>
          </a:p>
          <a:p>
            <a:endParaRPr lang="ko-KR" altLang="en-US" dirty="0"/>
          </a:p>
          <a:p>
            <a:r>
              <a:rPr lang="ko-KR" altLang="en-US" dirty="0"/>
              <a:t># 특정 유저 조회 (GET /</a:t>
            </a:r>
            <a:r>
              <a:rPr lang="ko-KR" altLang="en-US" dirty="0" err="1"/>
              <a:t>users</a:t>
            </a:r>
            <a:r>
              <a:rPr lang="ko-KR" altLang="en-US" dirty="0"/>
              <a:t>/{</a:t>
            </a:r>
            <a:r>
              <a:rPr lang="ko-KR" altLang="en-US" dirty="0" err="1"/>
              <a:t>id</a:t>
            </a:r>
            <a:r>
              <a:rPr lang="ko-KR" altLang="en-US" dirty="0"/>
              <a:t>})</a:t>
            </a:r>
          </a:p>
          <a:p>
            <a:r>
              <a:rPr lang="ko-KR" altLang="en-US" dirty="0"/>
              <a:t>@app.get("/users/{user_id}")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get_user</a:t>
            </a:r>
            <a:r>
              <a:rPr lang="ko-KR" altLang="en-US" dirty="0"/>
              <a:t>(</a:t>
            </a:r>
            <a:r>
              <a:rPr lang="ko-KR" altLang="en-US" dirty="0" err="1"/>
              <a:t>user_id</a:t>
            </a:r>
            <a:r>
              <a:rPr lang="ko-KR" altLang="en-US" dirty="0"/>
              <a:t>: </a:t>
            </a:r>
            <a:r>
              <a:rPr lang="ko-KR" altLang="en-US" dirty="0" err="1"/>
              <a:t>int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{"</a:t>
            </a:r>
            <a:r>
              <a:rPr lang="ko-KR" altLang="en-US" dirty="0" err="1"/>
              <a:t>id</a:t>
            </a:r>
            <a:r>
              <a:rPr lang="ko-KR" altLang="en-US" dirty="0"/>
              <a:t>": </a:t>
            </a:r>
            <a:r>
              <a:rPr lang="ko-KR" altLang="en-US" dirty="0" err="1"/>
              <a:t>user_id</a:t>
            </a:r>
            <a:r>
              <a:rPr lang="ko-KR" altLang="en-US" dirty="0"/>
              <a:t>, "</a:t>
            </a:r>
            <a:r>
              <a:rPr lang="ko-KR" altLang="en-US" dirty="0" err="1"/>
              <a:t>name</a:t>
            </a:r>
            <a:r>
              <a:rPr lang="ko-KR" altLang="en-US" dirty="0"/>
              <a:t>": </a:t>
            </a:r>
            <a:r>
              <a:rPr lang="ko-KR" altLang="en-US" dirty="0" err="1"/>
              <a:t>fake_users</a:t>
            </a:r>
            <a:r>
              <a:rPr lang="ko-KR" altLang="en-US" dirty="0"/>
              <a:t>[</a:t>
            </a:r>
            <a:r>
              <a:rPr lang="ko-KR" altLang="en-US" dirty="0" err="1"/>
              <a:t>user_id</a:t>
            </a:r>
            <a:r>
              <a:rPr lang="ko-KR" altLang="en-US" dirty="0"/>
              <a:t>]}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D063E4B-0832-64DF-7BBB-948E9FFA6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300" y="4552383"/>
            <a:ext cx="58547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확인: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http://127.0.0.1:8000/users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모든 유저 반환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http://127.0.0.1:8000/users/1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1,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Bob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786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B9C5B-67AA-95E7-D43D-2AB7127B1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51987E-72CE-7D0B-3D26-9B68D643CF32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3C29A-05BB-A539-E000-AF495E314B42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F9393-5ED1-6315-859C-AF6ABEEF1269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라우팅이란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4" name="Picture 4" descr="느낌표 - 무료 모양과 기호개 아이콘">
            <a:extLst>
              <a:ext uri="{FF2B5EF4-FFF2-40B4-BE49-F238E27FC236}">
                <a16:creationId xmlns:a16="http://schemas.microsoft.com/office/drawing/2014/main" id="{C771F056-379C-52F0-FEF4-AD04B2C67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45969-34DB-09F9-E38F-A7E82A4B70C5}"/>
              </a:ext>
            </a:extLst>
          </p:cNvPr>
          <p:cNvSpPr txBox="1"/>
          <p:nvPr/>
        </p:nvSpPr>
        <p:spPr>
          <a:xfrm>
            <a:off x="3032125" y="3105835"/>
            <a:ext cx="6165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라우팅이란 </a:t>
            </a:r>
            <a:r>
              <a:rPr lang="en-US" altLang="ko-KR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FastAPI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요청받은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URL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을 해석하여 그에 맞는 함수를 실행하여 그 결과를 </a:t>
            </a:r>
            <a:r>
              <a:rPr lang="ko-KR" altLang="en-US" b="0" i="0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리턴하는</a:t>
            </a:r>
            <a:r>
              <a:rPr lang="ko-KR" altLang="en-US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행위를 말한다</a:t>
            </a:r>
            <a:r>
              <a:rPr lang="en-US" altLang="ko-KR" b="0" i="0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02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2091-D509-B83A-86FC-3A4AAB75F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68E0D1-56E3-2360-69FB-A380E3C8540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C3626-753D-685A-F305-9B0E0D5006A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65B48-167E-9800-F2FF-807E2A77B20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동작흐름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4" name="Picture 4" descr="느낌표 - 무료 모양과 기호개 아이콘">
            <a:extLst>
              <a:ext uri="{FF2B5EF4-FFF2-40B4-BE49-F238E27FC236}">
                <a16:creationId xmlns:a16="http://schemas.microsoft.com/office/drawing/2014/main" id="{730B4DEA-AF91-F1C4-A78A-4373EF53F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38D136-FF10-F378-793E-085F206B9DC9}"/>
              </a:ext>
            </a:extLst>
          </p:cNvPr>
          <p:cNvSpPr txBox="1"/>
          <p:nvPr/>
        </p:nvSpPr>
        <p:spPr>
          <a:xfrm>
            <a:off x="2511425" y="1206688"/>
            <a:ext cx="61658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(1) 서버 시작 시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/>
              <a:t>@app.get("/users")</a:t>
            </a:r>
          </a:p>
          <a:p>
            <a:r>
              <a:rPr lang="ko-KR" altLang="en-US" sz="1400" dirty="0"/>
              <a:t>↓</a:t>
            </a:r>
          </a:p>
          <a:p>
            <a:r>
              <a:rPr lang="ko-KR" altLang="en-US" sz="1400" dirty="0" err="1"/>
              <a:t>FastAPI</a:t>
            </a:r>
            <a:r>
              <a:rPr lang="ko-KR" altLang="en-US" sz="1400" dirty="0"/>
              <a:t> 라우터에 등록:</a:t>
            </a:r>
          </a:p>
          <a:p>
            <a:r>
              <a:rPr lang="ko-KR" altLang="en-US" sz="1400" dirty="0"/>
              <a:t>   "/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" 경로 + GET 메서드 → </a:t>
            </a:r>
            <a:r>
              <a:rPr lang="ko-KR" altLang="en-US" sz="1400" dirty="0" err="1"/>
              <a:t>list_users</a:t>
            </a:r>
            <a:r>
              <a:rPr lang="ko-KR" altLang="en-US" sz="1400" dirty="0"/>
              <a:t>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3A362-FBF3-8FFA-0376-60A844B13816}"/>
              </a:ext>
            </a:extLst>
          </p:cNvPr>
          <p:cNvSpPr txBox="1"/>
          <p:nvPr/>
        </p:nvSpPr>
        <p:spPr>
          <a:xfrm>
            <a:off x="2511425" y="2902505"/>
            <a:ext cx="61658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(2) 클라이언트 요청</a:t>
            </a:r>
          </a:p>
          <a:p>
            <a:r>
              <a:rPr lang="ko-KR" altLang="en-US" sz="1400" dirty="0"/>
              <a:t>브라우저: GET http://127.0.0.1:8000/users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 err="1"/>
              <a:t>Uvicorn이</a:t>
            </a:r>
            <a:r>
              <a:rPr lang="ko-KR" altLang="en-US" sz="1400" dirty="0"/>
              <a:t> 요청 받음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 err="1"/>
              <a:t>FastAPI</a:t>
            </a:r>
            <a:r>
              <a:rPr lang="ko-KR" altLang="en-US" sz="1400" dirty="0"/>
              <a:t> 라우터에서 경로 탐색:</a:t>
            </a:r>
          </a:p>
          <a:p>
            <a:r>
              <a:rPr lang="ko-KR" altLang="en-US" sz="1400" dirty="0"/>
              <a:t>   "GET /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" → </a:t>
            </a:r>
            <a:r>
              <a:rPr lang="ko-KR" altLang="en-US" sz="1400" dirty="0" err="1"/>
              <a:t>list_users</a:t>
            </a:r>
            <a:r>
              <a:rPr lang="ko-KR" altLang="en-US" sz="1400" dirty="0"/>
              <a:t> 매핑 발견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 err="1"/>
              <a:t>list_users</a:t>
            </a:r>
            <a:r>
              <a:rPr lang="ko-KR" altLang="en-US" sz="1400" dirty="0"/>
              <a:t>() 함수 실행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 err="1"/>
              <a:t>리턴값</a:t>
            </a:r>
            <a:r>
              <a:rPr lang="ko-KR" altLang="en-US" sz="1400" dirty="0"/>
              <a:t> ["</a:t>
            </a:r>
            <a:r>
              <a:rPr lang="ko-KR" altLang="en-US" sz="1400" dirty="0" err="1"/>
              <a:t>Alice</a:t>
            </a:r>
            <a:r>
              <a:rPr lang="ko-KR" altLang="en-US" sz="1400" dirty="0"/>
              <a:t>","</a:t>
            </a:r>
            <a:r>
              <a:rPr lang="ko-KR" altLang="en-US" sz="1400" dirty="0" err="1"/>
              <a:t>Bob</a:t>
            </a:r>
            <a:r>
              <a:rPr lang="ko-KR" altLang="en-US" sz="1400" dirty="0"/>
              <a:t>"] → JSON 응답 변환</a:t>
            </a:r>
          </a:p>
          <a:p>
            <a:r>
              <a:rPr lang="ko-KR" altLang="en-US" sz="1400" dirty="0"/>
              <a:t>     ↓</a:t>
            </a:r>
          </a:p>
          <a:p>
            <a:r>
              <a:rPr lang="ko-KR" altLang="en-US" sz="1400" dirty="0"/>
              <a:t>브라우저로 응답 전달</a:t>
            </a:r>
          </a:p>
        </p:txBody>
      </p:sp>
    </p:spTree>
    <p:extLst>
      <p:ext uri="{BB962C8B-B14F-4D97-AF65-F5344CB8AC3E}">
        <p14:creationId xmlns:p14="http://schemas.microsoft.com/office/powerpoint/2010/main" val="442191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8E81-03A7-2F38-A813-30C61802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B81E9F4-043B-9297-19CC-6AE464F4E39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732E493-0529-735E-23B5-09BBFE23D6EB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39A9FC-49B7-284F-96D1-B8DCFC815A9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CC754D4-43B6-DE81-F6C3-D7078182954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528AF-130F-74F5-08B7-B49EA7FC76F8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API </a:t>
            </a:r>
            <a:r>
              <a:rPr lang="ko-KR" altLang="en-US" dirty="0"/>
              <a:t>문서 자동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6FEBB-51A0-78EA-B296-5A8D1F5DAE8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64D02-26D0-767C-377A-B2A23F27D7B1}"/>
              </a:ext>
            </a:extLst>
          </p:cNvPr>
          <p:cNvSpPr txBox="1"/>
          <p:nvPr/>
        </p:nvSpPr>
        <p:spPr>
          <a:xfrm>
            <a:off x="3032125" y="1892301"/>
            <a:ext cx="6165850" cy="2533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dirty="0" err="1"/>
              <a:t>FastAPI</a:t>
            </a:r>
            <a:r>
              <a:rPr lang="ko-KR" altLang="en-US" dirty="0"/>
              <a:t>의 강력한 장점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  <a:buNone/>
            </a:pPr>
            <a:br>
              <a:rPr lang="en-US" altLang="ko-KR" dirty="0"/>
            </a:br>
            <a:r>
              <a:rPr lang="ko-KR" altLang="en-US" dirty="0"/>
              <a:t>자동으로 문서를 만들어 줍니다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Swagger UI: </a:t>
            </a:r>
            <a:r>
              <a:rPr lang="en-US" altLang="ko-KR" dirty="0">
                <a:hlinkClick r:id="rId2"/>
              </a:rPr>
              <a:t>http://127.0.0.1:8000/docs</a:t>
            </a:r>
            <a:endParaRPr lang="ko-KR" alt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ReDoc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http://127.0.0.1:8000/redoc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👉 직접 브라우저에서 클릭으로 </a:t>
            </a:r>
            <a:r>
              <a:rPr lang="en-US" altLang="ko-KR" dirty="0"/>
              <a:t>API </a:t>
            </a:r>
            <a:r>
              <a:rPr lang="ko-KR" altLang="en-US" dirty="0"/>
              <a:t>테스트 가능</a:t>
            </a:r>
          </a:p>
        </p:txBody>
      </p:sp>
    </p:spTree>
    <p:extLst>
      <p:ext uri="{BB962C8B-B14F-4D97-AF65-F5344CB8AC3E}">
        <p14:creationId xmlns:p14="http://schemas.microsoft.com/office/powerpoint/2010/main" val="3877951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5104B-66E6-0929-7D43-48476BBF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B51070B-F3D6-DB7E-A184-D5EB6C8C93F0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158D04-9E5F-3B74-EA09-CBEEA5467B3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4F59F3D-B0B5-8F85-5832-78BA0D82822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FF2B279-2D82-DCB7-23C8-D88276BE3E26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0538F-97DD-775D-2AAC-DF92AE5B867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5. </a:t>
            </a:r>
            <a:r>
              <a:rPr lang="ko-KR" altLang="en-US" dirty="0"/>
              <a:t>핵심 키워드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387F9-B45F-473A-31E1-68BC03B3694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4DA8EFD-4A42-469F-BB46-0BCBED983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482522"/>
            <a:ext cx="8610600" cy="189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자원(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(유저라는 대상)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행위(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@app.get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@app.post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(HTTP 메서드)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표현(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1,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(JSON 응답)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즉, 1단계에서 배운 개념들이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코드로 자연스럽게 대응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된다는 걸 확인할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2064592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D357-836C-A956-DC35-FDA78DA2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191D53-E968-22EE-4C2F-EA2D7A7C798F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BD957EF-DCDD-4CFE-DE00-3DF04D4B383C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9C1BCCE-CD4B-B118-3FCA-7D1A49E1E9E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91282D-029B-2D49-AF4E-7FD1A48BED2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3. </a:t>
            </a:r>
            <a:r>
              <a:rPr lang="en-US" altLang="ko-KR" dirty="0" err="1"/>
              <a:t>FastAPI</a:t>
            </a:r>
            <a:r>
              <a:rPr lang="ko-KR" altLang="en-US" dirty="0"/>
              <a:t>의 첫걸음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EF084-A232-AA10-9E9D-F5F2C718D5AC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46112-C699-2DC8-1178-EFE9BC22F3E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21F4200-BC60-D629-497C-41DC81F03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0" y="2297665"/>
            <a:ext cx="5448300" cy="2262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오늘 요약: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FastAPI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객체로 앱 생성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@app.get("/path")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데코레이터로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엔드포인트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정의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서버 실행 → 브라우저에서 JSON 확인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자동 문서 확인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411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A918A-840D-A148-76A7-AC674104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F3CBE3-B8E6-40D9-04C4-F152D90EB978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D22442B-7C5D-E89F-72C4-F24D97D73B7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91D1629-5CEF-752F-761A-1B840AF48CF2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0A326F-E309-6E22-D594-CD30EEB9DA5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54998-D9AB-C2E4-9370-EBD49FFCEB93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ko-KR" altLang="en-US" dirty="0"/>
              <a:t>클라이언트 ↔ 서버 ↔ 데이터베이스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94FBB-6907-CA90-F45A-5403CA37ACA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90D85-1387-6C5F-3780-B137651D27BE}"/>
              </a:ext>
            </a:extLst>
          </p:cNvPr>
          <p:cNvSpPr txBox="1"/>
          <p:nvPr/>
        </p:nvSpPr>
        <p:spPr>
          <a:xfrm>
            <a:off x="466725" y="1237353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 시스템을 아주 단순하게 나누면 이렇게 됩니다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DC7B00-5DF7-F288-A1A3-5F8981D6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3" y="1774002"/>
            <a:ext cx="5141059" cy="16549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FFB3A0-95BA-370D-3E42-DD857CF7C2FA}"/>
              </a:ext>
            </a:extLst>
          </p:cNvPr>
          <p:cNvSpPr txBox="1"/>
          <p:nvPr/>
        </p:nvSpPr>
        <p:spPr>
          <a:xfrm>
            <a:off x="606132" y="3830653"/>
            <a:ext cx="8283867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클라이언트</a:t>
            </a:r>
            <a:r>
              <a:rPr lang="ko-KR" altLang="en-US" sz="1600" dirty="0"/>
              <a:t> </a:t>
            </a:r>
            <a:r>
              <a:rPr lang="en-US" altLang="ko-KR" sz="1600" dirty="0"/>
              <a:t>= React </a:t>
            </a:r>
            <a:r>
              <a:rPr lang="ko-KR" altLang="en-US" sz="1600" dirty="0" err="1"/>
              <a:t>웹앱</a:t>
            </a:r>
            <a:r>
              <a:rPr lang="en-US" altLang="ko-KR" sz="1600" dirty="0"/>
              <a:t>, </a:t>
            </a:r>
            <a:r>
              <a:rPr lang="ko-KR" altLang="en-US" sz="1600" dirty="0"/>
              <a:t>모바일 앱</a:t>
            </a:r>
            <a:r>
              <a:rPr lang="en-US" altLang="ko-KR" sz="1600" dirty="0"/>
              <a:t>, Postman </a:t>
            </a:r>
            <a:r>
              <a:rPr lang="ko-KR" altLang="en-US" sz="1600" dirty="0"/>
              <a:t>같은 테스트 툴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서버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FastAPI</a:t>
            </a:r>
            <a:r>
              <a:rPr lang="en-US" altLang="ko-KR" sz="1600" b="1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= API</a:t>
            </a:r>
            <a:r>
              <a:rPr lang="ko-KR" altLang="en-US" sz="1600" dirty="0"/>
              <a:t>를 받아서 해석하고 로직 수행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데이터베이스</a:t>
            </a:r>
            <a:r>
              <a:rPr lang="en-US" altLang="ko-KR" sz="1600" b="1" dirty="0"/>
              <a:t>(DB)</a:t>
            </a:r>
            <a:r>
              <a:rPr lang="ko-KR" altLang="en-US" sz="1600" dirty="0"/>
              <a:t> </a:t>
            </a:r>
            <a:r>
              <a:rPr lang="en-US" altLang="ko-KR" sz="1600" dirty="0"/>
              <a:t>= </a:t>
            </a:r>
            <a:r>
              <a:rPr lang="ko-KR" altLang="en-US" sz="1600" dirty="0"/>
              <a:t>실제 데이터 저장소 </a:t>
            </a:r>
            <a:r>
              <a:rPr lang="en-US" altLang="ko-KR" sz="1600" dirty="0"/>
              <a:t>(SQLite, PostgreSQL, MySQL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👉 </a:t>
            </a:r>
            <a:r>
              <a:rPr lang="en-US" altLang="ko-KR" sz="1600" dirty="0" err="1"/>
              <a:t>FastAPI</a:t>
            </a:r>
            <a:r>
              <a:rPr lang="ko-KR" altLang="en-US" sz="1600" dirty="0"/>
              <a:t>는 가운데서 </a:t>
            </a:r>
            <a:r>
              <a:rPr lang="en-US" altLang="ko-KR" sz="1600" dirty="0"/>
              <a:t>"</a:t>
            </a:r>
            <a:r>
              <a:rPr lang="ko-KR" altLang="en-US" sz="1600" dirty="0"/>
              <a:t>통역사 </a:t>
            </a:r>
            <a:r>
              <a:rPr lang="en-US" altLang="ko-KR" sz="1600" dirty="0"/>
              <a:t>+ </a:t>
            </a:r>
            <a:r>
              <a:rPr lang="ko-KR" altLang="en-US" sz="1600" dirty="0"/>
              <a:t>교통정리</a:t>
            </a:r>
            <a:r>
              <a:rPr lang="en-US" altLang="ko-KR" sz="1600" dirty="0"/>
              <a:t>" </a:t>
            </a:r>
            <a:r>
              <a:rPr lang="ko-KR" altLang="en-US" sz="1600" dirty="0"/>
              <a:t>역할을 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33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CF9C-0EF5-F881-38CA-710D8D79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7D5BD5-57D2-0964-2288-D71CB12A49C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42F15-E368-3E2A-D418-22987173035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3F0A35-4C8F-458E-22FF-737F81097E2C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웹앱이란</a:t>
            </a:r>
            <a:r>
              <a:rPr lang="ko-KR" altLang="en-US" b="1" dirty="0"/>
              <a:t>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DACE9252-6A33-DCC5-4E64-4BF156D1E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34DC55-325F-FC81-7D90-9FE5F6AA3726}"/>
              </a:ext>
            </a:extLst>
          </p:cNvPr>
          <p:cNvSpPr txBox="1"/>
          <p:nvPr/>
        </p:nvSpPr>
        <p:spPr>
          <a:xfrm>
            <a:off x="1570182" y="983857"/>
            <a:ext cx="907934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웹앱</a:t>
            </a:r>
            <a:r>
              <a:rPr lang="en-US" altLang="ko-KR" sz="1200" dirty="0"/>
              <a:t>(Web Application, </a:t>
            </a:r>
            <a:r>
              <a:rPr lang="ko-KR" altLang="en-US" sz="1200" dirty="0"/>
              <a:t>웹 애플리케이션</a:t>
            </a:r>
            <a:r>
              <a:rPr lang="en-US" altLang="ko-KR" sz="1200" dirty="0"/>
              <a:t>)</a:t>
            </a:r>
            <a:r>
              <a:rPr lang="ko-KR" altLang="en-US" sz="1200" dirty="0"/>
              <a:t>은 </a:t>
            </a:r>
            <a:r>
              <a:rPr lang="ko-KR" altLang="en-US" sz="1200" b="1" dirty="0"/>
              <a:t>웹 브라우저에서 실행되는 소프트웨어</a:t>
            </a:r>
            <a:r>
              <a:rPr lang="ko-KR" altLang="en-US" sz="1200" dirty="0"/>
              <a:t>를 말해요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설치형 프로그램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한글</a:t>
            </a:r>
            <a:r>
              <a:rPr lang="en-US" altLang="ko-KR" sz="1200" dirty="0"/>
              <a:t>, AutoCAD, Revit)</a:t>
            </a:r>
            <a:r>
              <a:rPr lang="ko-KR" altLang="en-US" sz="1200" dirty="0"/>
              <a:t>처럼 </a:t>
            </a:r>
            <a:r>
              <a:rPr lang="en-US" altLang="ko-KR" sz="1200" dirty="0"/>
              <a:t>PC</a:t>
            </a:r>
            <a:r>
              <a:rPr lang="ko-KR" altLang="en-US" sz="1200" dirty="0"/>
              <a:t>에 직접 설치하지 않고</a:t>
            </a:r>
            <a:r>
              <a:rPr lang="en-US" altLang="ko-KR" sz="1200" dirty="0"/>
              <a:t>, </a:t>
            </a:r>
            <a:r>
              <a:rPr lang="ko-KR" altLang="en-US" sz="1200" b="1" dirty="0"/>
              <a:t>크롬</a:t>
            </a:r>
            <a:r>
              <a:rPr lang="en-US" altLang="ko-KR" sz="1200" b="1" dirty="0"/>
              <a:t>·</a:t>
            </a:r>
            <a:r>
              <a:rPr lang="ko-KR" altLang="en-US" sz="1200" b="1" dirty="0" err="1"/>
              <a:t>엣지</a:t>
            </a:r>
            <a:r>
              <a:rPr lang="ko-KR" altLang="en-US" sz="1200" b="1" dirty="0"/>
              <a:t> 같은 브라우저만 있으면 실행</a:t>
            </a:r>
            <a:r>
              <a:rPr lang="ko-KR" altLang="en-US" sz="1200" dirty="0"/>
              <a:t>할 수 있는 애플리케이션이에요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FBB4A6-ACE4-162D-258F-12435C324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182" y="2138470"/>
            <a:ext cx="6991016" cy="393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특징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 기반 실행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URL(예: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https://mail.google.com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)을 통해 접근.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별도 설치 없이 실행 가능 (단, 오프라인 지원을 위해 PWA로 확장 가능).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클라이언트-서버 구조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프론트엔드(클라이언트)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HTML, CSS, JS (React, Vue, Angular 등으로 구현).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백엔드(서버)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요청을 처리하고 DB와 연결 (FastAPI, Django, Node.js 등).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플랫폼 독립적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Windows, Mac, Linux, 스마트폰 등 운영체제 상관없이 브라우저만 있으면 실행.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 업데이트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서버에 올려둔 최신 버전이 바로 적용 → 사용자 PC에 업데이트 설치 필요 없음.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17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AC457-1F38-B30D-C711-D12B38F81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7913A7A-2CB9-62E2-B2AF-E835935427B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2C862D5-0E6F-45CE-DAD4-F1648A37703E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6AC93C8-D85E-DD55-58E6-27735F8AA7B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7E7502-9B75-C5F3-83C7-1BFDD73497C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50CC0-FEFF-E909-5034-1F35EFC26D7B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</a:t>
            </a:r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의 흐름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66E5E-E812-83A6-D26C-EB35ADEFF50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0461BC1-5075-6A02-4017-CD572F6A0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1139686"/>
            <a:ext cx="10096500" cy="395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요청을 보냄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{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 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 URL + 메서드에 맞는 함수를 찾음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@app.post("/users")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서비스 로직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실행</a:t>
            </a: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새 유저를 저장하거나 계산 처리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데이터베이스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 실제 데이터 읽기/쓰기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변환해서 반환</a:t>
            </a:r>
          </a:p>
        </p:txBody>
      </p:sp>
    </p:spTree>
    <p:extLst>
      <p:ext uri="{BB962C8B-B14F-4D97-AF65-F5344CB8AC3E}">
        <p14:creationId xmlns:p14="http://schemas.microsoft.com/office/powerpoint/2010/main" val="698021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B20A-C32B-F3FC-2E7B-FEA0D07C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E3C8BB-7EFE-098B-8B8E-CB9F1C5BF81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B55862-6D24-B797-A275-12DB20E553C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97917D-EDCB-FCC7-49A5-BDBF4A2B00BD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A62DC7-17E9-31CE-BD02-F0E344631F4E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7140B-091D-A695-F44D-9F7427186AAE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</a:t>
            </a:r>
            <a:r>
              <a:rPr lang="ko-KR" altLang="en-US" dirty="0"/>
              <a:t>코드 예시 </a:t>
            </a:r>
            <a:r>
              <a:rPr lang="en-US" altLang="ko-KR" dirty="0"/>
              <a:t>(</a:t>
            </a:r>
            <a:r>
              <a:rPr lang="ko-KR" altLang="en-US" dirty="0"/>
              <a:t>흐름 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11C69-67F2-9112-84A6-2BEA1A68D9CB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26B86-9238-DBA5-98B3-DD1556D22537}"/>
              </a:ext>
            </a:extLst>
          </p:cNvPr>
          <p:cNvSpPr txBox="1"/>
          <p:nvPr/>
        </p:nvSpPr>
        <p:spPr>
          <a:xfrm>
            <a:off x="6854825" y="1720840"/>
            <a:ext cx="53371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FastAPI</a:t>
            </a:r>
            <a:endParaRPr lang="ko-KR" altLang="en-US" dirty="0"/>
          </a:p>
          <a:p>
            <a:r>
              <a:rPr lang="ko-KR" altLang="en-US" dirty="0"/>
              <a:t>from </a:t>
            </a:r>
            <a:r>
              <a:rPr lang="ko-KR" altLang="en-US" dirty="0" err="1"/>
              <a:t>typing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Dict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app</a:t>
            </a:r>
            <a:r>
              <a:rPr lang="ko-KR" altLang="en-US" dirty="0"/>
              <a:t> = </a:t>
            </a:r>
            <a:r>
              <a:rPr lang="ko-KR" altLang="en-US" dirty="0" err="1"/>
              <a:t>FastAPI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fake_db</a:t>
            </a:r>
            <a:r>
              <a:rPr lang="ko-KR" altLang="en-US" dirty="0"/>
              <a:t> = []</a:t>
            </a:r>
          </a:p>
          <a:p>
            <a:endParaRPr lang="ko-KR" altLang="en-US" dirty="0"/>
          </a:p>
          <a:p>
            <a:r>
              <a:rPr lang="ko-KR" altLang="en-US" dirty="0"/>
              <a:t>@app.post("/users")  # 1) 클라이언트가 POST 요청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create_user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: </a:t>
            </a:r>
            <a:r>
              <a:rPr lang="ko-KR" altLang="en-US" dirty="0" err="1"/>
              <a:t>Dict</a:t>
            </a:r>
            <a:r>
              <a:rPr lang="ko-KR" altLang="en-US" dirty="0"/>
              <a:t>):  # 2) 요청 본문(</a:t>
            </a:r>
            <a:r>
              <a:rPr lang="ko-KR" altLang="en-US" dirty="0" err="1"/>
              <a:t>Request</a:t>
            </a:r>
            <a:r>
              <a:rPr lang="ko-KR" altLang="en-US" dirty="0"/>
              <a:t> </a:t>
            </a:r>
            <a:r>
              <a:rPr lang="ko-KR" altLang="en-US" dirty="0" err="1"/>
              <a:t>Body</a:t>
            </a:r>
            <a:r>
              <a:rPr lang="ko-KR" altLang="en-US" dirty="0"/>
              <a:t>) 받음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fake_db.append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)      # 3) 서비스 로직(DB 저장 대신 리스트에 추가)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{"</a:t>
            </a:r>
            <a:r>
              <a:rPr lang="ko-KR" altLang="en-US" dirty="0" err="1"/>
              <a:t>status</a:t>
            </a:r>
            <a:r>
              <a:rPr lang="ko-KR" altLang="en-US" dirty="0"/>
              <a:t>": "</a:t>
            </a:r>
            <a:r>
              <a:rPr lang="ko-KR" altLang="en-US" dirty="0" err="1"/>
              <a:t>success</a:t>
            </a:r>
            <a:r>
              <a:rPr lang="ko-KR" altLang="en-US" dirty="0"/>
              <a:t>", "</a:t>
            </a:r>
            <a:r>
              <a:rPr lang="ko-KR" altLang="en-US" dirty="0" err="1"/>
              <a:t>user</a:t>
            </a:r>
            <a:r>
              <a:rPr lang="ko-KR" altLang="en-US" dirty="0"/>
              <a:t>": </a:t>
            </a:r>
            <a:r>
              <a:rPr lang="ko-KR" altLang="en-US" dirty="0" err="1"/>
              <a:t>user</a:t>
            </a:r>
            <a:r>
              <a:rPr lang="ko-KR" altLang="en-US" dirty="0"/>
              <a:t>}  # 4) 응답 반환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8682AA-25F2-9750-BA16-9FDB3AD5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1" y="1152980"/>
            <a:ext cx="6640818" cy="2987220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22539D65-7981-CDEE-E07C-89C9B03AE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" y="4342025"/>
            <a:ext cx="6223000" cy="152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요청 흐름 예시: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요청 보냄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fake_db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리스트에 저장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 →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status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success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"}}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5787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3C99C-F12C-FEAD-3388-6B0FB64F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6E2D874-8272-B1F5-27A8-54D6B4EA228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F5B6D7-6E5A-481B-4B89-D914B1A341A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2A8B987-844F-D7D4-C2ED-642F3C1DFF10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8235EC-BA5D-8F5E-36B7-F4F77D1D8B04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8FE1-13F0-E525-05DF-34BFA2D15B32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DB</a:t>
            </a:r>
            <a:r>
              <a:rPr lang="ko-KR" altLang="en-US" dirty="0"/>
              <a:t>와 </a:t>
            </a:r>
            <a:r>
              <a:rPr lang="en-US" altLang="ko-KR" dirty="0"/>
              <a:t>ORM</a:t>
            </a:r>
            <a:r>
              <a:rPr lang="ko-KR" altLang="en-US" dirty="0"/>
              <a:t>의 역할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592C7-7E94-EAC1-9E9E-56B5CAF7C79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33CCED4-404B-035D-13DC-A5387333A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1868217"/>
            <a:ext cx="7823200" cy="198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 저장/조회 (예: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SELECT * FROM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SQLAlchemy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파이썬 객체 ↔ DB 변환기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코드로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만들면 → SQL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INSERT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실행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직접 대화하지 않고,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안전하게 연결합니다.</a:t>
            </a:r>
          </a:p>
        </p:txBody>
      </p:sp>
    </p:spTree>
    <p:extLst>
      <p:ext uri="{BB962C8B-B14F-4D97-AF65-F5344CB8AC3E}">
        <p14:creationId xmlns:p14="http://schemas.microsoft.com/office/powerpoint/2010/main" val="3928033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EC4BB-ECAB-EC23-434D-07C913EAF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0B170C-7A5E-4141-BE3D-096C3FA0F41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A8225A-C6C6-F941-A7D6-56748272A76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1B13A3-B54E-7BA4-DBC6-0B2C21270A9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4CE8DF-91C3-0A28-1393-D9020445063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2D90B-98D1-A6B5-F75A-F8947E2F6F73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5. </a:t>
            </a:r>
            <a:r>
              <a:rPr lang="ko-KR" altLang="en-US" dirty="0"/>
              <a:t>인증과 권한의 자리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9E65D-3392-84EA-DC49-E0D325C5C7A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D766E-20D4-3ACB-62FD-CC11EA0F32E2}"/>
              </a:ext>
            </a:extLst>
          </p:cNvPr>
          <p:cNvSpPr txBox="1"/>
          <p:nvPr/>
        </p:nvSpPr>
        <p:spPr>
          <a:xfrm>
            <a:off x="1978024" y="2551837"/>
            <a:ext cx="8004175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ko-KR" altLang="en-US" sz="1600" dirty="0"/>
              <a:t>실제 서비스라면 </a:t>
            </a:r>
            <a:r>
              <a:rPr lang="en-US" altLang="ko-KR" sz="1600" dirty="0"/>
              <a:t>DB</a:t>
            </a:r>
            <a:r>
              <a:rPr lang="ko-KR" altLang="en-US" sz="1600" dirty="0"/>
              <a:t>만 있는 게 아니라</a:t>
            </a:r>
            <a:r>
              <a:rPr lang="en-US" altLang="ko-KR" sz="1600" dirty="0"/>
              <a:t>: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인증</a:t>
            </a:r>
            <a:r>
              <a:rPr lang="en-US" altLang="ko-KR" sz="1600" b="1" dirty="0"/>
              <a:t>(Auth)</a:t>
            </a:r>
            <a:r>
              <a:rPr lang="ko-KR" altLang="en-US" sz="1600" dirty="0"/>
              <a:t> </a:t>
            </a:r>
            <a:r>
              <a:rPr lang="en-US" altLang="ko-KR" sz="1600" dirty="0"/>
              <a:t>= "</a:t>
            </a:r>
            <a:r>
              <a:rPr lang="ko-KR" altLang="en-US" sz="1600" dirty="0"/>
              <a:t>너 누구냐</a:t>
            </a:r>
            <a:r>
              <a:rPr lang="en-US" altLang="ko-KR" sz="1600" dirty="0"/>
              <a:t>?" (</a:t>
            </a: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토큰 확인</a:t>
            </a:r>
            <a:r>
              <a:rPr lang="en-US" altLang="ko-KR" sz="1600" dirty="0"/>
              <a:t>)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권한</a:t>
            </a:r>
            <a:r>
              <a:rPr lang="en-US" altLang="ko-KR" sz="1600" b="1" dirty="0"/>
              <a:t>(Role)</a:t>
            </a:r>
            <a:r>
              <a:rPr lang="ko-KR" altLang="en-US" sz="1600" dirty="0"/>
              <a:t> </a:t>
            </a:r>
            <a:r>
              <a:rPr lang="en-US" altLang="ko-KR" sz="1600" dirty="0"/>
              <a:t>= "</a:t>
            </a:r>
            <a:r>
              <a:rPr lang="ko-KR" altLang="en-US" sz="1600" dirty="0"/>
              <a:t>너가 이걸 할 자격이 있냐</a:t>
            </a:r>
            <a:r>
              <a:rPr lang="en-US" altLang="ko-KR" sz="1600" dirty="0"/>
              <a:t>?" (</a:t>
            </a:r>
            <a:r>
              <a:rPr lang="ko-KR" altLang="en-US" sz="1600" dirty="0"/>
              <a:t>관리자</a:t>
            </a:r>
            <a:r>
              <a:rPr lang="en-US" altLang="ko-KR" sz="1600" dirty="0"/>
              <a:t>, </a:t>
            </a:r>
            <a:r>
              <a:rPr lang="ko-KR" altLang="en-US" sz="1600" dirty="0"/>
              <a:t>일반 유저</a:t>
            </a:r>
            <a:r>
              <a:rPr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600" dirty="0"/>
              <a:t>👉 이 부분은 </a:t>
            </a:r>
            <a:r>
              <a:rPr lang="en-US" altLang="ko-KR" sz="1600" dirty="0" err="1"/>
              <a:t>FastAPI</a:t>
            </a:r>
            <a:r>
              <a:rPr lang="ko-KR" altLang="en-US" sz="1600" dirty="0"/>
              <a:t>에서 </a:t>
            </a:r>
            <a:r>
              <a:rPr lang="ko-KR" altLang="en-US" sz="1600" b="1" dirty="0"/>
              <a:t>의존성 주입</a:t>
            </a:r>
            <a:r>
              <a:rPr lang="en-US" altLang="ko-KR" sz="1600" b="1" dirty="0"/>
              <a:t>(Dependency Injection)</a:t>
            </a:r>
            <a:r>
              <a:rPr lang="ko-KR" altLang="en-US" sz="1600" dirty="0"/>
              <a:t> 기능으로 구현합니다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142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55B2-B00B-33DD-9AF3-8F9937D2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6848B1B-F792-524E-3439-2F31BC885D2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09BDFEB-800E-8EBA-B812-3E474B1369A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933613E-A540-AF46-1A45-D09BC8782C7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9A9331-F2F7-E684-CDA0-C5A9340F073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2F0E4-0D96-1389-3175-E95986DFE0D1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6. </a:t>
            </a:r>
            <a:r>
              <a:rPr lang="ko-KR" altLang="en-US" dirty="0"/>
              <a:t>전체 흐름 그림으로 다시 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0619F-4AA2-C389-23C1-0C149FEE66F7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FEBDB-C24E-8F0A-E8D8-33BFDBED7763}"/>
              </a:ext>
            </a:extLst>
          </p:cNvPr>
          <p:cNvSpPr txBox="1"/>
          <p:nvPr/>
        </p:nvSpPr>
        <p:spPr>
          <a:xfrm>
            <a:off x="3032125" y="1422019"/>
            <a:ext cx="6165850" cy="460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클라이언트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↓  (요청: HTTP, JSON)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라우터 (</a:t>
            </a:r>
            <a:r>
              <a:rPr lang="ko-KR" altLang="en-US" dirty="0" err="1"/>
              <a:t>FastAPI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↓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서비스 로직 (</a:t>
            </a:r>
            <a:r>
              <a:rPr lang="ko-KR" altLang="en-US" dirty="0" err="1"/>
              <a:t>Python</a:t>
            </a:r>
            <a:r>
              <a:rPr lang="ko-KR" altLang="en-US" dirty="0"/>
              <a:t> 함수)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↓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DB/외부 API (</a:t>
            </a:r>
            <a:r>
              <a:rPr lang="ko-KR" altLang="en-US" dirty="0" err="1"/>
              <a:t>SQLAlchemy</a:t>
            </a:r>
            <a:r>
              <a:rPr lang="ko-KR" altLang="en-US" dirty="0"/>
              <a:t>, </a:t>
            </a:r>
            <a:r>
              <a:rPr lang="ko-KR" altLang="en-US" dirty="0" err="1"/>
              <a:t>Redis</a:t>
            </a:r>
            <a:r>
              <a:rPr lang="ko-KR" altLang="en-US" dirty="0"/>
              <a:t>, 외부 서버)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↓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응답 (JSON, 상태코드)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↑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클라이언트 화면에 표시</a:t>
            </a:r>
          </a:p>
        </p:txBody>
      </p:sp>
    </p:spTree>
    <p:extLst>
      <p:ext uri="{BB962C8B-B14F-4D97-AF65-F5344CB8AC3E}">
        <p14:creationId xmlns:p14="http://schemas.microsoft.com/office/powerpoint/2010/main" val="4136372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11405-DCCE-E3D0-9391-2A0BC22D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E6C60C-4BC6-085E-3145-F5A7455BE114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CF624-5789-D26F-C379-5643629BF968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DDAC61-28FB-CFA5-0EAC-1017CD88EAE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9090E2F-C1FF-2F1F-C723-D691C97A2709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4. </a:t>
            </a:r>
            <a:r>
              <a:rPr lang="ko-KR" altLang="en-US" dirty="0"/>
              <a:t>전체적인 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1EAC9-980B-D20B-969E-F4DE4B4C2F98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B3582-EB0D-1A2D-73BE-0B0FBCB350D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6BE0A4A-6A87-D30B-4D0B-FEEA15EE7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650" y="2334672"/>
            <a:ext cx="7124700" cy="166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 요청과 DB/로직을 연결하는 교통정리자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요청은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로직 → DB → 응답 순서로 흘러감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ORM, 인증, 권한 같은 부가 요소가 이 흐름 속에 들어옴</a:t>
            </a:r>
          </a:p>
        </p:txBody>
      </p:sp>
    </p:spTree>
    <p:extLst>
      <p:ext uri="{BB962C8B-B14F-4D97-AF65-F5344CB8AC3E}">
        <p14:creationId xmlns:p14="http://schemas.microsoft.com/office/powerpoint/2010/main" val="1079566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65F0C-E61E-7E97-7331-F297B2BE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75A1871-9E77-97A7-F57B-A66B1081A43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E40BB7-0986-2732-9CBC-8FCC9337E85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1FA141-3D90-141B-6664-4F473AEC2B05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02FCF3-9ACC-4417-9F3E-867343B3ABA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93029-6A1A-26D5-DD61-5F58A2039570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</a:t>
            </a:r>
            <a:r>
              <a:rPr lang="en-US" altLang="ko-KR" dirty="0" err="1"/>
              <a:t>Pydantic</a:t>
            </a:r>
            <a:r>
              <a:rPr lang="en-US" altLang="ko-KR" dirty="0"/>
              <a:t> </a:t>
            </a:r>
            <a:r>
              <a:rPr lang="ko-KR" altLang="en-US" dirty="0"/>
              <a:t>모델 </a:t>
            </a:r>
            <a:r>
              <a:rPr lang="en-US" altLang="ko-KR" dirty="0"/>
              <a:t>(</a:t>
            </a:r>
            <a:r>
              <a:rPr lang="ko-KR" altLang="en-US" dirty="0"/>
              <a:t>데이터 검증 </a:t>
            </a:r>
            <a:r>
              <a:rPr lang="en-US" altLang="ko-KR" dirty="0"/>
              <a:t>&amp; </a:t>
            </a:r>
            <a:r>
              <a:rPr lang="ko-KR" altLang="en-US" dirty="0"/>
              <a:t>직렬화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3C58F-806A-0344-A04E-CB022B52D208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C3ACB-59F9-56BF-2502-C36DED136815}"/>
              </a:ext>
            </a:extLst>
          </p:cNvPr>
          <p:cNvSpPr txBox="1"/>
          <p:nvPr/>
        </p:nvSpPr>
        <p:spPr>
          <a:xfrm>
            <a:off x="466725" y="1226235"/>
            <a:ext cx="6165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FastAPI</a:t>
            </a:r>
            <a:r>
              <a:rPr lang="ko-KR" altLang="en-US" dirty="0"/>
              <a:t>의 최대 장점은 </a:t>
            </a:r>
            <a:r>
              <a:rPr lang="ko-KR" altLang="en-US" b="1" dirty="0"/>
              <a:t>타입 힌트 </a:t>
            </a:r>
            <a:r>
              <a:rPr lang="en-US" altLang="ko-KR" b="1" dirty="0"/>
              <a:t>+ </a:t>
            </a:r>
            <a:r>
              <a:rPr lang="en-US" altLang="ko-KR" b="1" dirty="0" err="1"/>
              <a:t>Pydantic</a:t>
            </a:r>
            <a:r>
              <a:rPr lang="ko-KR" altLang="en-US" dirty="0"/>
              <a:t> 덕분에</a:t>
            </a:r>
            <a:br>
              <a:rPr lang="ko-KR" altLang="en-US" dirty="0"/>
            </a:br>
            <a:r>
              <a:rPr lang="ko-KR" altLang="en-US" dirty="0"/>
              <a:t>요청과 응답을 자동으로 검사</a:t>
            </a:r>
            <a:r>
              <a:rPr lang="en-US" altLang="ko-KR" dirty="0"/>
              <a:t>/</a:t>
            </a:r>
            <a:r>
              <a:rPr lang="ko-KR" altLang="en-US" dirty="0"/>
              <a:t>변환해 준다는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B26CB6-3B4D-DBD9-48FD-198CD940D176}"/>
              </a:ext>
            </a:extLst>
          </p:cNvPr>
          <p:cNvSpPr txBox="1"/>
          <p:nvPr/>
        </p:nvSpPr>
        <p:spPr>
          <a:xfrm>
            <a:off x="4000500" y="1985220"/>
            <a:ext cx="2911475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FastAPI</a:t>
            </a:r>
            <a:endParaRPr lang="ko-KR" altLang="en-US" dirty="0"/>
          </a:p>
          <a:p>
            <a:r>
              <a:rPr lang="ko-KR" altLang="en-US" dirty="0"/>
              <a:t>from </a:t>
            </a:r>
            <a:r>
              <a:rPr lang="ko-KR" altLang="en-US" dirty="0" err="1"/>
              <a:t>pydantic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BaseModel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app</a:t>
            </a:r>
            <a:r>
              <a:rPr lang="ko-KR" altLang="en-US" dirty="0"/>
              <a:t> = </a:t>
            </a:r>
            <a:r>
              <a:rPr lang="ko-KR" altLang="en-US" dirty="0" err="1"/>
              <a:t>FastAPI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# 요청/응답 스키마 정의</a:t>
            </a:r>
          </a:p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User</a:t>
            </a:r>
            <a:r>
              <a:rPr lang="ko-KR" altLang="en-US" dirty="0"/>
              <a:t>(</a:t>
            </a:r>
            <a:r>
              <a:rPr lang="ko-KR" altLang="en-US" dirty="0" err="1"/>
              <a:t>BaseModel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id</a:t>
            </a:r>
            <a:r>
              <a:rPr lang="ko-KR" altLang="en-US" dirty="0"/>
              <a:t>: </a:t>
            </a:r>
            <a:r>
              <a:rPr lang="ko-KR" altLang="en-US" dirty="0" err="1"/>
              <a:t>int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name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email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fake_db</a:t>
            </a:r>
            <a:r>
              <a:rPr lang="ko-KR" altLang="en-US" dirty="0"/>
              <a:t> = []</a:t>
            </a:r>
          </a:p>
          <a:p>
            <a:endParaRPr lang="ko-KR" altLang="en-US" dirty="0"/>
          </a:p>
          <a:p>
            <a:r>
              <a:rPr lang="ko-KR" altLang="en-US" dirty="0"/>
              <a:t>@app.post("/users")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create_user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: </a:t>
            </a:r>
            <a:r>
              <a:rPr lang="ko-KR" altLang="en-US" dirty="0" err="1"/>
              <a:t>User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fake_db.append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user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88F236-7435-5BD2-BA94-E21254DB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30" y="1985220"/>
            <a:ext cx="3334170" cy="4505350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D9592FE7-74A7-43C6-B2E6-40F65DE7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975" y="1357912"/>
            <a:ext cx="4613695" cy="395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포인트: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클라이언트가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abc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", 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123}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같은 잘못된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JSON을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보내면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FastAPI가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자동으로 422 에러 반환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모델로 반환되므로 JSON 구조가 깔끔하게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맞춰짐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sng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600" b="1" i="0" u="none" strike="sng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C#의</a:t>
            </a:r>
            <a:r>
              <a:rPr kumimoji="0" lang="ko-KR" altLang="ko-KR" sz="1600" b="1" i="0" u="none" strike="sng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DTO, </a:t>
            </a:r>
            <a:r>
              <a:rPr kumimoji="0" lang="ko-KR" altLang="ko-KR" sz="1600" b="1" i="0" u="none" strike="sng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Java의</a:t>
            </a:r>
            <a:r>
              <a:rPr kumimoji="0" lang="ko-KR" altLang="ko-KR" sz="1600" b="1" i="0" u="none" strike="sng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VO 같은 역할</a:t>
            </a:r>
            <a:r>
              <a:rPr kumimoji="0" lang="ko-KR" altLang="ko-KR" sz="1600" b="0" i="0" u="none" strike="sng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한다고 이해하면 편합니다.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1615FD11-0D52-8313-2A05-FCC9A08783C9}"/>
              </a:ext>
            </a:extLst>
          </p:cNvPr>
          <p:cNvSpPr/>
          <p:nvPr/>
        </p:nvSpPr>
        <p:spPr>
          <a:xfrm>
            <a:off x="9944100" y="5207000"/>
            <a:ext cx="1562100" cy="749300"/>
          </a:xfrm>
          <a:prstGeom prst="wedgeRectCallout">
            <a:avLst>
              <a:gd name="adj1" fmla="val -89329"/>
              <a:gd name="adj2" fmla="val -730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이건 저도 </a:t>
            </a:r>
            <a:r>
              <a:rPr lang="ko-KR" altLang="en-US" sz="1100" dirty="0" err="1"/>
              <a:t>뭔소린지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모릅니당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91016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93B7-FABA-34CF-73D9-0AC0379DD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1178E45-7205-2BD2-7CA3-A88164EF663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94BA20-37E2-4365-977C-2A7A61124A1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BB49FFA-27D2-9659-87B2-5AF87FE22C50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1B3DA6-B4AC-84C5-FB3D-3E22AB6CBD9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3C7DE-81CD-54D4-84A0-8A91514FC72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2. </a:t>
            </a:r>
            <a:r>
              <a:rPr lang="ko-KR" altLang="en-US" dirty="0"/>
              <a:t>에러 처리 </a:t>
            </a:r>
            <a:r>
              <a:rPr lang="en-US" altLang="ko-KR" dirty="0"/>
              <a:t>(Exception Handling)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2E03E-A120-8C5D-CAFD-4070CA1FD6D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F90A690-F25D-7E20-A30D-2B73A91BB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28" y="1231613"/>
            <a:ext cx="70583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FastAPI는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HTTPException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을 제공해서 쉽게 에러 응답을 보낼 수 있습니다.</a:t>
            </a: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2BD8E-C2DA-9C77-D5D0-62415DDB94DC}"/>
              </a:ext>
            </a:extLst>
          </p:cNvPr>
          <p:cNvSpPr txBox="1"/>
          <p:nvPr/>
        </p:nvSpPr>
        <p:spPr>
          <a:xfrm>
            <a:off x="7147297" y="1688817"/>
            <a:ext cx="475297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HTTPException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@app.get("/users/{user_id}")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get_user</a:t>
            </a:r>
            <a:r>
              <a:rPr lang="ko-KR" altLang="en-US" dirty="0"/>
              <a:t>(</a:t>
            </a:r>
            <a:r>
              <a:rPr lang="ko-KR" altLang="en-US" dirty="0" err="1"/>
              <a:t>user_id</a:t>
            </a:r>
            <a:r>
              <a:rPr lang="ko-KR" altLang="en-US" dirty="0"/>
              <a:t>: </a:t>
            </a:r>
            <a:r>
              <a:rPr lang="ko-KR" altLang="en-US" dirty="0" err="1"/>
              <a:t>int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user_id</a:t>
            </a:r>
            <a:r>
              <a:rPr lang="ko-KR" altLang="en-US" dirty="0"/>
              <a:t> &gt;=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fake_db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raise</a:t>
            </a:r>
            <a:r>
              <a:rPr lang="ko-KR" altLang="en-US" dirty="0"/>
              <a:t> </a:t>
            </a:r>
            <a:r>
              <a:rPr lang="ko-KR" altLang="en-US" dirty="0" err="1"/>
              <a:t>HTTPException</a:t>
            </a:r>
            <a:r>
              <a:rPr lang="ko-KR" altLang="en-US" dirty="0"/>
              <a:t>(</a:t>
            </a:r>
            <a:r>
              <a:rPr lang="ko-KR" altLang="en-US" dirty="0" err="1"/>
              <a:t>status_code</a:t>
            </a:r>
            <a:r>
              <a:rPr lang="ko-KR" altLang="en-US" dirty="0"/>
              <a:t>=404, </a:t>
            </a:r>
            <a:r>
              <a:rPr lang="ko-KR" altLang="en-US" dirty="0" err="1"/>
              <a:t>detail</a:t>
            </a:r>
            <a:r>
              <a:rPr lang="ko-KR" altLang="en-US" dirty="0"/>
              <a:t>="</a:t>
            </a:r>
            <a:r>
              <a:rPr lang="ko-KR" altLang="en-US" dirty="0" err="1"/>
              <a:t>User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found</a:t>
            </a:r>
            <a:r>
              <a:rPr lang="ko-KR" altLang="en-US" dirty="0"/>
              <a:t>")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fake_db</a:t>
            </a:r>
            <a:r>
              <a:rPr lang="ko-KR" altLang="en-US" dirty="0"/>
              <a:t>[</a:t>
            </a:r>
            <a:r>
              <a:rPr lang="ko-KR" altLang="en-US" dirty="0" err="1"/>
              <a:t>user_id</a:t>
            </a:r>
            <a:r>
              <a:rPr lang="ko-KR" altLang="en-US" dirty="0"/>
              <a:t>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32D1C9-7860-5570-FE2F-20B35D8F9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8" y="1688817"/>
            <a:ext cx="6712798" cy="21696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A35D85-F9D2-72C3-4BF1-571EDCD71D1A}"/>
              </a:ext>
            </a:extLst>
          </p:cNvPr>
          <p:cNvSpPr txBox="1"/>
          <p:nvPr/>
        </p:nvSpPr>
        <p:spPr>
          <a:xfrm>
            <a:off x="291728" y="3880799"/>
            <a:ext cx="616585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dirty="0"/>
              <a:t>👉 이렇게 하면</a:t>
            </a:r>
            <a:r>
              <a:rPr lang="en-US" altLang="ko-KR" sz="1600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존재하지 않는 유저 요청 → 자동으로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C80D666-B265-7574-6D8F-96C43856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97" y="4769016"/>
            <a:ext cx="3057786" cy="1026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309168-A9F8-0AA5-83AC-B57CED8A95BF}"/>
              </a:ext>
            </a:extLst>
          </p:cNvPr>
          <p:cNvSpPr txBox="1"/>
          <p:nvPr/>
        </p:nvSpPr>
        <p:spPr>
          <a:xfrm>
            <a:off x="981447" y="5837634"/>
            <a:ext cx="375565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buNone/>
              <a:defRPr sz="1600"/>
            </a:lvl1pPr>
            <a:lvl2pPr lvl="1">
              <a:lnSpc>
                <a:spcPct val="150000"/>
              </a:lnSpc>
              <a:buFont typeface="Arial" panose="020B0604020202020204" pitchFamily="34" charset="0"/>
              <a:buChar char="•"/>
              <a:defRPr sz="1600"/>
            </a:lvl2pPr>
          </a:lstStyle>
          <a:p>
            <a:r>
              <a:rPr lang="en-US" altLang="ko-KR" dirty="0"/>
              <a:t>HTTP </a:t>
            </a:r>
            <a:r>
              <a:rPr lang="ko-KR" altLang="en-US" dirty="0"/>
              <a:t>상태 코드 </a:t>
            </a:r>
            <a:r>
              <a:rPr lang="en-US" altLang="ko-KR" dirty="0"/>
              <a:t>404 </a:t>
            </a:r>
            <a:r>
              <a:rPr lang="ko-KR" altLang="en-US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1341310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AD74-6A8D-7235-3525-ECEAC2B0D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0117AE-A621-D3CC-706B-ED5B44F73354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6D0AA-1154-0365-E321-D5979AA2C6A8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DBCC4-B866-EBD5-F515-76D042B7265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 </a:t>
            </a:r>
            <a:r>
              <a:rPr lang="ko-KR" altLang="en-US" b="1" dirty="0"/>
              <a:t>에서 에러 응답이 중요한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887082-6329-6873-FE9B-00A02E4C5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090194"/>
            <a:ext cx="9982200" cy="410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클라이언트 입장에서의 이유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원인 파악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같은 400 에러라도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 형식이 잘못된 건지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권한이 없는 건지</a:t>
            </a:r>
            <a:r>
              <a:rPr kumimoji="0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따라 대처가 달라집니다.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구체적인 에러 응답이 없으면 디버깅이 거의 불가능합니다.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경험(UX) 향상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 앱이 에러 메시지를 기반으로 사용자에게 정확한 안내를 할 수 있습니다.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“비밀번호가 틀렸습니다”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“서버 오류가 발생했습니다”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자동화/재시도 로직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429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Many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Requests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클라이언트가 재시도 대기 시간을 조절할 수 있음.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503 Service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Unavailable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백오프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backoff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전략 적용 가능.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7892" name="Picture 4" descr="느낌표 - 무료 모양과 기호개 아이콘">
            <a:extLst>
              <a:ext uri="{FF2B5EF4-FFF2-40B4-BE49-F238E27FC236}">
                <a16:creationId xmlns:a16="http://schemas.microsoft.com/office/drawing/2014/main" id="{B9D10492-96D3-F479-E98D-EF06C1932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27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31E4F-CCAB-74BE-A49A-58E19FB5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EA8C64-9CD9-F5EF-12B2-51081B7F68A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872D1-0D98-49E2-C41A-9E3602B8C06C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FCA2E-A4CF-C45F-EE81-3A95D85C3DE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 </a:t>
            </a:r>
            <a:r>
              <a:rPr lang="ko-KR" altLang="en-US" b="1" dirty="0"/>
              <a:t>에서 에러 응답이 중요한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8BA4-34B3-194A-C020-87CBCB48C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73801"/>
            <a:ext cx="9857109" cy="374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서버 운영자(개발자) 입장에서의 이유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문제 원인 추적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로그와 매칭되는 에러 코드/메시지를 제공하면, 서버 쪽에서 어디서 문제가 발생했는지 빠르게 파악할 수 있음.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표준화된 장애 대응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팀 내에서 공통 포맷의 에러 응답(JSON 구조 등)을 쓰면, 모니터링/알림/로깅 시스템이 자동으로 분석 가능.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보안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적절한 수준의 에러 응답은 클라이언트에게 필요한 정보만 주고, 내부 동작은 노출하지 않음.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500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Internal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Server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Error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던지는 대신, “알 수 없는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오류”로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감싸고 내부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스택트레이스는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숨김.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4" descr="느낌표 - 무료 모양과 기호개 아이콘">
            <a:extLst>
              <a:ext uri="{FF2B5EF4-FFF2-40B4-BE49-F238E27FC236}">
                <a16:creationId xmlns:a16="http://schemas.microsoft.com/office/drawing/2014/main" id="{64E7DE32-8AB0-189A-40CA-3A9FDDDDC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19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DA2-5394-BA14-1629-EBEA5E803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E16803-F09E-62BB-74AB-7D4FA78486D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49C52-BF1C-7431-D870-D215D7D66AAE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E6044-E54C-AC3B-E9BA-C255FBB936CE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웹앱이란</a:t>
            </a:r>
            <a:r>
              <a:rPr lang="ko-KR" altLang="en-US" b="1" dirty="0"/>
              <a:t>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A847DA83-80E7-9646-E594-CC9952DA3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96C773-68EB-72CC-0C02-F175AAA862B9}"/>
              </a:ext>
            </a:extLst>
          </p:cNvPr>
          <p:cNvSpPr txBox="1"/>
          <p:nvPr/>
        </p:nvSpPr>
        <p:spPr>
          <a:xfrm>
            <a:off x="1413163" y="1236092"/>
            <a:ext cx="9393382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2) </a:t>
            </a:r>
            <a:r>
              <a:rPr lang="ko-KR" altLang="en-US" sz="1400" b="1" dirty="0"/>
              <a:t>왜 </a:t>
            </a:r>
            <a:r>
              <a:rPr lang="en-US" altLang="ko-KR" sz="1400" b="1" dirty="0"/>
              <a:t>API</a:t>
            </a:r>
            <a:r>
              <a:rPr lang="ko-KR" altLang="en-US" sz="1400" b="1" dirty="0"/>
              <a:t>가 필요한가</a:t>
            </a:r>
            <a:r>
              <a:rPr lang="en-US" altLang="ko-KR" sz="1400" b="1" dirty="0"/>
              <a:t>? (</a:t>
            </a:r>
            <a:r>
              <a:rPr lang="ko-KR" altLang="en-US" sz="1400" b="1" dirty="0"/>
              <a:t>핵심 </a:t>
            </a:r>
            <a:r>
              <a:rPr lang="en-US" altLang="ko-KR" sz="1400" b="1" dirty="0"/>
              <a:t>6</a:t>
            </a:r>
            <a:r>
              <a:rPr lang="ko-KR" altLang="en-US" sz="1400" b="1" dirty="0"/>
              <a:t>가지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  <a:buNone/>
            </a:pPr>
            <a:endParaRPr lang="en-US" altLang="ko-KR" sz="1400" b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기계가 읽는 표준 포맷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HTML</a:t>
            </a:r>
            <a:r>
              <a:rPr lang="ko-KR" altLang="en-US" sz="1400" dirty="0"/>
              <a:t>은 사람이 읽기 좋음</a:t>
            </a:r>
            <a:r>
              <a:rPr lang="en-US" altLang="ko-KR" sz="1400" dirty="0"/>
              <a:t>, </a:t>
            </a:r>
            <a:r>
              <a:rPr lang="en-US" altLang="ko-KR" sz="1400" b="1" dirty="0"/>
              <a:t>JSON/</a:t>
            </a:r>
            <a:r>
              <a:rPr lang="en-US" altLang="ko-KR" sz="1400" b="1" dirty="0" err="1"/>
              <a:t>Protobuf</a:t>
            </a:r>
            <a:r>
              <a:rPr lang="ko-KR" altLang="en-US" sz="1400" dirty="0"/>
              <a:t>는 프로그램이 읽기 좋음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명확한 계약</a:t>
            </a:r>
            <a:r>
              <a:rPr lang="en-US" altLang="ko-KR" sz="1400" b="1" dirty="0"/>
              <a:t>(Contract)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“주소</a:t>
            </a:r>
            <a:r>
              <a:rPr lang="en-US" altLang="ko-KR" sz="1400" dirty="0"/>
              <a:t>(URL)·</a:t>
            </a:r>
            <a:r>
              <a:rPr lang="ko-KR" altLang="en-US" sz="1400" dirty="0"/>
              <a:t>행위</a:t>
            </a:r>
            <a:r>
              <a:rPr lang="en-US" altLang="ko-KR" sz="1400" dirty="0"/>
              <a:t>(HTTP </a:t>
            </a:r>
            <a:r>
              <a:rPr lang="ko-KR" altLang="en-US" sz="1400" dirty="0"/>
              <a:t>메서드</a:t>
            </a:r>
            <a:r>
              <a:rPr lang="en-US" altLang="ko-KR" sz="1400" dirty="0"/>
              <a:t>)·</a:t>
            </a:r>
            <a:r>
              <a:rPr lang="ko-KR" altLang="en-US" sz="1400" dirty="0"/>
              <a:t>데이터 스키마</a:t>
            </a:r>
            <a:r>
              <a:rPr lang="en-US" altLang="ko-KR" sz="1400" dirty="0"/>
              <a:t>(JSON)”</a:t>
            </a:r>
            <a:r>
              <a:rPr lang="ko-KR" altLang="en-US" sz="1400" dirty="0"/>
              <a:t>를 문서화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OpenAPI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r>
              <a:rPr lang="en-US" altLang="ko-KR" sz="1400" dirty="0"/>
              <a:t>) → </a:t>
            </a:r>
            <a:r>
              <a:rPr lang="ko-KR" altLang="en-US" sz="1400" dirty="0"/>
              <a:t>팀 간 오해 최소화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재사용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확장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같은 </a:t>
            </a:r>
            <a:r>
              <a:rPr lang="en-US" altLang="ko-KR" sz="1400" dirty="0"/>
              <a:t>API</a:t>
            </a:r>
            <a:r>
              <a:rPr lang="ko-KR" altLang="en-US" sz="1400" dirty="0"/>
              <a:t>를 웹</a:t>
            </a:r>
            <a:r>
              <a:rPr lang="en-US" altLang="ko-KR" sz="1400" dirty="0"/>
              <a:t>, </a:t>
            </a:r>
            <a:r>
              <a:rPr lang="ko-KR" altLang="en-US" sz="1400" dirty="0"/>
              <a:t>모바일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사내툴</a:t>
            </a:r>
            <a:r>
              <a:rPr lang="en-US" altLang="ko-KR" sz="1400" dirty="0"/>
              <a:t>, </a:t>
            </a:r>
            <a:r>
              <a:rPr lang="ko-KR" altLang="en-US" sz="1400" dirty="0"/>
              <a:t>외부 파트너가 </a:t>
            </a:r>
            <a:r>
              <a:rPr lang="ko-KR" altLang="en-US" sz="1400" b="1" dirty="0"/>
              <a:t>공유</a:t>
            </a:r>
            <a:r>
              <a:rPr lang="ko-KR" altLang="en-US" sz="1400" dirty="0"/>
              <a:t>해 사용 가능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독립 배포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프론트</a:t>
            </a:r>
            <a:r>
              <a:rPr lang="en-US" altLang="ko-KR" sz="1400" dirty="0"/>
              <a:t>/</a:t>
            </a:r>
            <a:r>
              <a:rPr lang="ko-KR" altLang="en-US" sz="1400" dirty="0" err="1"/>
              <a:t>백엔드가</a:t>
            </a:r>
            <a:r>
              <a:rPr lang="ko-KR" altLang="en-US" sz="1400" dirty="0"/>
              <a:t> </a:t>
            </a:r>
            <a:r>
              <a:rPr lang="ko-KR" altLang="en-US" sz="1400" b="1" dirty="0"/>
              <a:t>분리 개발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배포</a:t>
            </a:r>
            <a:r>
              <a:rPr lang="ko-KR" altLang="en-US" sz="1400" dirty="0"/>
              <a:t> 가능</a:t>
            </a:r>
            <a:r>
              <a:rPr lang="en-US" altLang="ko-KR" sz="1400" dirty="0"/>
              <a:t>(</a:t>
            </a:r>
            <a:r>
              <a:rPr lang="ko-KR" altLang="en-US" sz="1400" dirty="0"/>
              <a:t>느슨한 결합</a:t>
            </a:r>
            <a:r>
              <a:rPr lang="en-US" altLang="ko-KR" sz="1400" dirty="0"/>
              <a:t>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성능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보안</a:t>
            </a:r>
            <a:r>
              <a:rPr lang="en-US" altLang="ko-KR" sz="1400" b="1" dirty="0"/>
              <a:t>·</a:t>
            </a:r>
            <a:r>
              <a:rPr lang="ko-KR" altLang="en-US" sz="1400" b="1" dirty="0"/>
              <a:t>관리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페이징</a:t>
            </a:r>
            <a:r>
              <a:rPr lang="en-US" altLang="ko-KR" sz="1400" dirty="0"/>
              <a:t>/</a:t>
            </a:r>
            <a:r>
              <a:rPr lang="ko-KR" altLang="en-US" sz="1400" dirty="0"/>
              <a:t>필드선택</a:t>
            </a:r>
            <a:r>
              <a:rPr lang="en-US" altLang="ko-KR" sz="1400" dirty="0"/>
              <a:t>/</a:t>
            </a:r>
            <a:r>
              <a:rPr lang="ko-KR" altLang="en-US" sz="1400" dirty="0"/>
              <a:t>캐시</a:t>
            </a:r>
            <a:r>
              <a:rPr lang="en-US" altLang="ko-KR" sz="1400" dirty="0"/>
              <a:t>/</a:t>
            </a:r>
            <a:r>
              <a:rPr lang="ko-KR" altLang="en-US" sz="1400" dirty="0"/>
              <a:t>권한</a:t>
            </a:r>
            <a:r>
              <a:rPr lang="en-US" altLang="ko-KR" sz="1400" dirty="0"/>
              <a:t>(JWT·OAuth2)/</a:t>
            </a:r>
            <a:r>
              <a:rPr lang="ko-KR" altLang="en-US" sz="1400" dirty="0"/>
              <a:t>감사로그 등 </a:t>
            </a:r>
            <a:r>
              <a:rPr lang="ko-KR" altLang="en-US" sz="1400" b="1" dirty="0"/>
              <a:t>운영 기능</a:t>
            </a:r>
            <a:r>
              <a:rPr lang="ko-KR" altLang="en-US" sz="1400" dirty="0"/>
              <a:t>을 설계 단계에 포함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생태계 도구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OpenAPI</a:t>
            </a:r>
            <a:r>
              <a:rPr lang="en-US" altLang="ko-KR" sz="1400" dirty="0"/>
              <a:t> </a:t>
            </a:r>
            <a:r>
              <a:rPr lang="ko-KR" altLang="en-US" sz="1400" dirty="0"/>
              <a:t>스펙으로 </a:t>
            </a:r>
            <a:r>
              <a:rPr lang="ko-KR" altLang="en-US" sz="1400" b="1" dirty="0"/>
              <a:t>자동 문서</a:t>
            </a:r>
            <a:r>
              <a:rPr lang="en-US" altLang="ko-KR" sz="1400" b="1" dirty="0"/>
              <a:t>/Mock </a:t>
            </a:r>
            <a:r>
              <a:rPr lang="ko-KR" altLang="en-US" sz="1400" b="1" dirty="0"/>
              <a:t>서버</a:t>
            </a:r>
            <a:r>
              <a:rPr lang="en-US" altLang="ko-KR" sz="1400" b="1" dirty="0"/>
              <a:t>/SDK </a:t>
            </a:r>
            <a:r>
              <a:rPr lang="ko-KR" altLang="en-US" sz="1400" b="1" dirty="0"/>
              <a:t>생성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테스트</a:t>
            </a:r>
            <a:r>
              <a:rPr lang="ko-KR" altLang="en-US" sz="1400" dirty="0"/>
              <a:t>까지 지원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2606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91EE4-7B49-C59B-8A1E-960C59885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2668E9-9E1A-9A05-5D32-7C5D199D387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74E5A-EBA8-30A9-19F8-923E571F8973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7B656-E33F-8D1C-10BA-47B6C60ECE7E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 </a:t>
            </a:r>
            <a:r>
              <a:rPr lang="ko-KR" altLang="en-US" b="1" dirty="0"/>
              <a:t>에서 에러 응답이 중요한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7D586-7BE5-60F0-8A33-D1DF495262D5}"/>
              </a:ext>
            </a:extLst>
          </p:cNvPr>
          <p:cNvSpPr txBox="1"/>
          <p:nvPr/>
        </p:nvSpPr>
        <p:spPr>
          <a:xfrm>
            <a:off x="1076325" y="11488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잘못된 사례 </a:t>
            </a:r>
            <a:r>
              <a:rPr lang="en-US" altLang="ko-KR" dirty="0"/>
              <a:t>vs </a:t>
            </a:r>
            <a:r>
              <a:rPr lang="ko-KR" altLang="en-US" dirty="0"/>
              <a:t>올바른 사례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DDDAD-0C15-50AB-FEB8-5CAD1823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501901"/>
            <a:ext cx="4543498" cy="18541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F1AA97-A3D9-BA56-AC3D-93478625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1799997"/>
            <a:ext cx="4544059" cy="3258005"/>
          </a:xfrm>
          <a:prstGeom prst="rect">
            <a:avLst/>
          </a:prstGeom>
        </p:spPr>
      </p:pic>
      <p:pic>
        <p:nvPicPr>
          <p:cNvPr id="13" name="Picture 4" descr="느낌표 - 무료 모양과 기호개 아이콘">
            <a:extLst>
              <a:ext uri="{FF2B5EF4-FFF2-40B4-BE49-F238E27FC236}">
                <a16:creationId xmlns:a16="http://schemas.microsoft.com/office/drawing/2014/main" id="{64A9D9CE-D776-3957-936A-966972CB6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816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8A182-4D4E-785B-35B2-6DFC8CF4F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6BA056-F748-6A8C-4D90-C7546C25D9E3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B594F4-EB42-8E58-AE2F-5E8FDE207BD5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C9A963-FA15-6CED-1371-4BB207A803C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F79F976-F743-B4FC-A61F-30EF85080E87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69BFB-8A4F-8EBD-3A11-47D40D93EEE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3. </a:t>
            </a:r>
            <a:r>
              <a:rPr lang="ko-KR" altLang="en-US" dirty="0"/>
              <a:t>의존성 주입 </a:t>
            </a:r>
            <a:r>
              <a:rPr lang="en-US" altLang="ko-KR" dirty="0"/>
              <a:t>(Dependency Injection)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5D03C-8FCD-3BBD-9DA2-F219823800C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66DA1-1CD7-660B-1C03-1427FD23E587}"/>
              </a:ext>
            </a:extLst>
          </p:cNvPr>
          <p:cNvSpPr txBox="1"/>
          <p:nvPr/>
        </p:nvSpPr>
        <p:spPr>
          <a:xfrm>
            <a:off x="340943" y="1163935"/>
            <a:ext cx="8880475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**</a:t>
            </a:r>
            <a:r>
              <a:rPr lang="ko-KR" altLang="en-US" sz="1400" b="1" dirty="0"/>
              <a:t>반복되는 로직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예</a:t>
            </a:r>
            <a:r>
              <a:rPr lang="en-US" altLang="ko-KR" sz="1400" b="1" dirty="0"/>
              <a:t>: DB </a:t>
            </a:r>
            <a:r>
              <a:rPr lang="ko-KR" altLang="en-US" sz="1400" b="1" dirty="0"/>
              <a:t>연결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인증 토큰 확인</a:t>
            </a:r>
            <a:r>
              <a:rPr lang="en-US" altLang="ko-KR" sz="1400" b="1" dirty="0"/>
              <a:t>)</a:t>
            </a:r>
            <a:r>
              <a:rPr lang="en-US" altLang="ko-KR" sz="1400" dirty="0"/>
              <a:t>**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엔드포인트마다</a:t>
            </a:r>
            <a:r>
              <a:rPr lang="ko-KR" altLang="en-US" sz="1400" dirty="0"/>
              <a:t> 쓰기 </a:t>
            </a:r>
            <a:r>
              <a:rPr lang="ko-KR" altLang="en-US" sz="1400" dirty="0" err="1"/>
              <a:t>힘들잖아요</a:t>
            </a:r>
            <a:r>
              <a:rPr lang="en-US" altLang="ko-KR" sz="1400" dirty="0"/>
              <a:t>?</a:t>
            </a:r>
            <a:br>
              <a:rPr lang="en-US" altLang="ko-KR" sz="1400" dirty="0"/>
            </a:br>
            <a:r>
              <a:rPr lang="ko-KR" altLang="en-US" sz="1400" dirty="0"/>
              <a:t>이때 **</a:t>
            </a:r>
            <a:r>
              <a:rPr lang="en-US" altLang="ko-KR" sz="1400" b="1" dirty="0"/>
              <a:t>Dependency Injection(DI)</a:t>
            </a:r>
            <a:r>
              <a:rPr lang="en-US" altLang="ko-KR" sz="1400" dirty="0"/>
              <a:t>**</a:t>
            </a:r>
            <a:r>
              <a:rPr lang="ko-KR" altLang="en-US" sz="1400" dirty="0"/>
              <a:t>을 씁니다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B33370-9D9B-CF0A-0439-82B81885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43" y="2131778"/>
            <a:ext cx="7085820" cy="27960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C1CFF3-FC35-FAB0-FF7E-F605301B9881}"/>
              </a:ext>
            </a:extLst>
          </p:cNvPr>
          <p:cNvSpPr txBox="1"/>
          <p:nvPr/>
        </p:nvSpPr>
        <p:spPr>
          <a:xfrm>
            <a:off x="7490263" y="2131778"/>
            <a:ext cx="461283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fastapi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Depends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get_token_header</a:t>
            </a:r>
            <a:r>
              <a:rPr lang="ko-KR" altLang="en-US" dirty="0"/>
              <a:t>(</a:t>
            </a:r>
            <a:r>
              <a:rPr lang="ko-KR" altLang="en-US" dirty="0" err="1"/>
              <a:t>x_token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x_token</a:t>
            </a:r>
            <a:r>
              <a:rPr lang="ko-KR" altLang="en-US" dirty="0"/>
              <a:t> != "</a:t>
            </a:r>
            <a:r>
              <a:rPr lang="ko-KR" altLang="en-US" dirty="0" err="1"/>
              <a:t>mysecret</a:t>
            </a:r>
            <a:r>
              <a:rPr lang="ko-KR" altLang="en-US" dirty="0"/>
              <a:t>":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raise</a:t>
            </a:r>
            <a:r>
              <a:rPr lang="ko-KR" altLang="en-US" dirty="0"/>
              <a:t> </a:t>
            </a:r>
            <a:r>
              <a:rPr lang="ko-KR" altLang="en-US" dirty="0" err="1"/>
              <a:t>HTTPException</a:t>
            </a:r>
            <a:r>
              <a:rPr lang="ko-KR" altLang="en-US" dirty="0"/>
              <a:t>(</a:t>
            </a:r>
            <a:r>
              <a:rPr lang="ko-KR" altLang="en-US" dirty="0" err="1"/>
              <a:t>status_code</a:t>
            </a:r>
            <a:r>
              <a:rPr lang="ko-KR" altLang="en-US" dirty="0"/>
              <a:t>=400, </a:t>
            </a:r>
            <a:r>
              <a:rPr lang="ko-KR" altLang="en-US" dirty="0" err="1"/>
              <a:t>detail</a:t>
            </a:r>
            <a:r>
              <a:rPr lang="ko-KR" altLang="en-US" dirty="0"/>
              <a:t>="</a:t>
            </a:r>
            <a:r>
              <a:rPr lang="ko-KR" altLang="en-US" dirty="0" err="1"/>
              <a:t>Invalid</a:t>
            </a:r>
            <a:r>
              <a:rPr lang="ko-KR" altLang="en-US" dirty="0"/>
              <a:t> </a:t>
            </a:r>
            <a:r>
              <a:rPr lang="ko-KR" altLang="en-US" dirty="0" err="1"/>
              <a:t>Token</a:t>
            </a:r>
            <a:r>
              <a:rPr lang="ko-KR" altLang="en-US" dirty="0"/>
              <a:t>")</a:t>
            </a:r>
          </a:p>
          <a:p>
            <a:endParaRPr lang="ko-KR" altLang="en-US" dirty="0"/>
          </a:p>
          <a:p>
            <a:r>
              <a:rPr lang="ko-KR" altLang="en-US" dirty="0"/>
              <a:t>@app.get("/secure-data")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read_secure_data</a:t>
            </a:r>
            <a:r>
              <a:rPr lang="ko-KR" altLang="en-US" dirty="0"/>
              <a:t>(</a:t>
            </a:r>
            <a:r>
              <a:rPr lang="ko-KR" altLang="en-US" dirty="0" err="1"/>
              <a:t>token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r>
              <a:rPr lang="ko-KR" altLang="en-US" dirty="0"/>
              <a:t> = </a:t>
            </a:r>
            <a:r>
              <a:rPr lang="ko-KR" altLang="en-US" dirty="0" err="1"/>
              <a:t>Depends</a:t>
            </a:r>
            <a:r>
              <a:rPr lang="ko-KR" altLang="en-US" dirty="0"/>
              <a:t>(</a:t>
            </a:r>
            <a:r>
              <a:rPr lang="ko-KR" altLang="en-US" dirty="0" err="1"/>
              <a:t>get_token_header</a:t>
            </a:r>
            <a:r>
              <a:rPr lang="ko-KR" altLang="en-US" dirty="0"/>
              <a:t>)):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{"</a:t>
            </a:r>
            <a:r>
              <a:rPr lang="ko-KR" altLang="en-US" dirty="0" err="1"/>
              <a:t>message</a:t>
            </a:r>
            <a:r>
              <a:rPr lang="ko-KR" altLang="en-US" dirty="0"/>
              <a:t>": "</a:t>
            </a:r>
            <a:r>
              <a:rPr lang="ko-KR" altLang="en-US" dirty="0" err="1"/>
              <a:t>You</a:t>
            </a:r>
            <a:r>
              <a:rPr lang="ko-KR" altLang="en-US" dirty="0"/>
              <a:t> </a:t>
            </a:r>
            <a:r>
              <a:rPr lang="ko-KR" altLang="en-US" dirty="0" err="1"/>
              <a:t>are</a:t>
            </a:r>
            <a:r>
              <a:rPr lang="ko-KR" altLang="en-US" dirty="0"/>
              <a:t> </a:t>
            </a:r>
            <a:r>
              <a:rPr lang="ko-KR" altLang="en-US" dirty="0" err="1"/>
              <a:t>authorized</a:t>
            </a:r>
            <a:r>
              <a:rPr lang="ko-KR" altLang="en-US" dirty="0"/>
              <a:t>"}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863C94B-9EF8-B933-79DE-7494FA40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43" y="5041006"/>
            <a:ext cx="8382000" cy="1154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이 구조 덕분에: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Depends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들어가는 함수가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 실행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되며 공통 로직을 처리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엔드포인트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코드가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깔끔해짐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176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F35D2-86F1-5DED-4CB6-6AFBA448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DFAE3F-7461-F7F6-AB77-5B164F9B0E3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116B2-821A-9805-F2A7-4B118A7481B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946DA-440E-78DD-6F6B-BB5C91055D6E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fastapi</a:t>
            </a:r>
            <a:r>
              <a:rPr lang="ko-KR" altLang="en-US" b="1" dirty="0"/>
              <a:t>에서 의존성 주입이 필요한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3" name="Picture 4" descr="느낌표 - 무료 모양과 기호개 아이콘">
            <a:extLst>
              <a:ext uri="{FF2B5EF4-FFF2-40B4-BE49-F238E27FC236}">
                <a16:creationId xmlns:a16="http://schemas.microsoft.com/office/drawing/2014/main" id="{94B705D9-3263-EAD8-23BF-7D13186D0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2114E-0D6C-5938-60D3-6D04FA3D0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1503521"/>
            <a:ext cx="4275138" cy="2960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기본 문제 상황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 애플리케이션에서 보통 이런 것들을 자주 씁니다: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 세션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SQLAlchemy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Session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인증 정보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(현재 로그인한 사용자)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공통 설정/환경변수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이걸 매번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엔드포인트마다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직접 만들어 쓰면,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코드 중복 많아지고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테스트하기 힘들고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관리 포인트가 늘어나요.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DB3F5-01AB-8FF3-DE7C-9475E3F708EF}"/>
              </a:ext>
            </a:extLst>
          </p:cNvPr>
          <p:cNvSpPr txBox="1"/>
          <p:nvPr/>
        </p:nvSpPr>
        <p:spPr>
          <a:xfrm>
            <a:off x="5032374" y="1503521"/>
            <a:ext cx="6334125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의존성 주입의 개념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공통적으로 필요한 기능</a:t>
            </a:r>
            <a:r>
              <a:rPr lang="en-US" altLang="ko-KR" sz="1400" dirty="0"/>
              <a:t>(=</a:t>
            </a:r>
            <a:r>
              <a:rPr lang="ko-KR" altLang="en-US" sz="1400" dirty="0"/>
              <a:t>의존성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b="1" dirty="0"/>
              <a:t>별도의 함수로 분리</a:t>
            </a:r>
            <a:r>
              <a:rPr lang="ko-KR" altLang="en-US" sz="1400" dirty="0"/>
              <a:t>해 두고</a:t>
            </a:r>
            <a:r>
              <a:rPr lang="en-US" altLang="ko-KR" sz="1400" dirty="0"/>
              <a:t>,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FastAPI</a:t>
            </a:r>
            <a:r>
              <a:rPr lang="ko-KR" altLang="en-US" sz="1400" dirty="0"/>
              <a:t>가 </a:t>
            </a:r>
            <a:r>
              <a:rPr lang="ko-KR" altLang="en-US" sz="1400" b="1" dirty="0"/>
              <a:t>자동으로 주입</a:t>
            </a:r>
            <a:r>
              <a:rPr lang="ko-KR" altLang="en-US" sz="1400" dirty="0"/>
              <a:t>해주는 방식이에요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즉</a:t>
            </a:r>
            <a:r>
              <a:rPr lang="en-US" altLang="ko-KR" sz="1400" dirty="0"/>
              <a:t>, "</a:t>
            </a:r>
            <a:r>
              <a:rPr lang="ko-KR" altLang="en-US" sz="1400" dirty="0"/>
              <a:t>내가 이 함수를 쓰려면 이런 게 필요하다</a:t>
            </a:r>
            <a:r>
              <a:rPr lang="en-US" altLang="ko-KR" sz="1400" dirty="0"/>
              <a:t>" </a:t>
            </a:r>
            <a:r>
              <a:rPr lang="ko-KR" altLang="en-US" sz="1400" dirty="0"/>
              <a:t>하고 함수 </a:t>
            </a:r>
            <a:r>
              <a:rPr lang="ko-KR" altLang="en-US" sz="1400" dirty="0" err="1"/>
              <a:t>시그니처에만</a:t>
            </a:r>
            <a:r>
              <a:rPr lang="ko-KR" altLang="en-US" sz="1400" dirty="0"/>
              <a:t> 적어두면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FastAPI</a:t>
            </a:r>
            <a:r>
              <a:rPr lang="ko-KR" altLang="en-US" sz="1400" dirty="0"/>
              <a:t>가 알아서 그걸 만들어서 넣어줍니다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5958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995F2-BD1A-C1A4-97FF-41942C61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CFA8DF-9253-0FAE-6971-A218FCABC39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377F6-C2AD-3F0B-21EB-E133131C6BF1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87A97-3B5F-1223-1589-E353A9BD1895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fastapi</a:t>
            </a:r>
            <a:r>
              <a:rPr lang="ko-KR" altLang="en-US" b="1" dirty="0"/>
              <a:t>에서 의존성 주입이 필요한 이유</a:t>
            </a:r>
            <a:r>
              <a:rPr lang="en-US" altLang="ko-KR" b="1" dirty="0"/>
              <a:t> ?</a:t>
            </a:r>
            <a:endParaRPr lang="ko-KR" altLang="en-US" b="1" dirty="0"/>
          </a:p>
        </p:txBody>
      </p:sp>
      <p:pic>
        <p:nvPicPr>
          <p:cNvPr id="13" name="Picture 4" descr="느낌표 - 무료 모양과 기호개 아이콘">
            <a:extLst>
              <a:ext uri="{FF2B5EF4-FFF2-40B4-BE49-F238E27FC236}">
                <a16:creationId xmlns:a16="http://schemas.microsoft.com/office/drawing/2014/main" id="{ED0B464E-867B-4968-32F5-66D968011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47331B-7CBE-F94E-96B5-B944D9A5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367"/>
          <a:stretch/>
        </p:blipFill>
        <p:spPr>
          <a:xfrm>
            <a:off x="530225" y="1233287"/>
            <a:ext cx="4117975" cy="2867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A4D95-7E0B-338F-42AE-C782F7F13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412" y="1233287"/>
            <a:ext cx="538237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6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A3D3D-E775-AF63-3475-E67519103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0167CE-87D0-CA3C-BEF9-9843739DD107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4E85EE4-6BA6-68D0-308A-15191D7392C3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86FDF4-086D-B519-7D57-D5233A190519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B49C86-C752-65EE-BE7D-C66A6F2B01E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C7E84-F2CA-8041-0880-0BE44817061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4. </a:t>
            </a:r>
            <a:r>
              <a:rPr lang="ko-KR" altLang="en-US" dirty="0"/>
              <a:t>미들웨어 </a:t>
            </a:r>
            <a:r>
              <a:rPr lang="en-US" altLang="ko-KR" dirty="0"/>
              <a:t>(Middleware)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64C9-85EA-F675-3B8A-078E93327D6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A0599-327D-47DA-9B4B-4C960B3A6807}"/>
              </a:ext>
            </a:extLst>
          </p:cNvPr>
          <p:cNvSpPr txBox="1"/>
          <p:nvPr/>
        </p:nvSpPr>
        <p:spPr>
          <a:xfrm>
            <a:off x="276225" y="1401081"/>
            <a:ext cx="6165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모든 요청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응답을 가로채서</a:t>
            </a:r>
            <a:r>
              <a:rPr lang="ko-KR" altLang="en-US" sz="1400" dirty="0"/>
              <a:t> 공통 작업을 할 수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로깅</a:t>
            </a:r>
            <a:r>
              <a:rPr lang="en-US" altLang="ko-KR" sz="1400" dirty="0"/>
              <a:t>, CORS </a:t>
            </a:r>
            <a:r>
              <a:rPr lang="ko-KR" altLang="en-US" sz="1400" dirty="0"/>
              <a:t>허용</a:t>
            </a:r>
            <a:r>
              <a:rPr lang="en-US" altLang="ko-KR" sz="1400" dirty="0"/>
              <a:t>, </a:t>
            </a:r>
            <a:r>
              <a:rPr lang="ko-KR" altLang="en-US" sz="1400" dirty="0"/>
              <a:t>응답 시간 측정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2ABD14-4A91-A23F-4D04-68A0371A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252498"/>
            <a:ext cx="4934639" cy="2353003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AC0DD797-D216-F68D-1CEE-5CE045DE5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885638"/>
            <a:ext cx="8032750" cy="70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CORS는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 보안 정책 때문에 꼭 필요한 설정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입니다.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개발할 때 이거 안 하면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'Access-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Control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Allow-Origin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'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header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오류가 자주 납니다.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559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E185C-4CB2-3B6D-7BD7-DA772670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A00022-6D81-5D5F-DD32-ACF03F4F74C6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83B50-B54E-A5AE-43A1-1EE51FD764CA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79399-F494-490F-D643-46FEDCE4EAF2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CORS ?</a:t>
            </a:r>
            <a:endParaRPr lang="ko-KR" altLang="en-US" b="1" dirty="0"/>
          </a:p>
        </p:txBody>
      </p:sp>
      <p:pic>
        <p:nvPicPr>
          <p:cNvPr id="13" name="Picture 4" descr="느낌표 - 무료 모양과 기호개 아이콘">
            <a:extLst>
              <a:ext uri="{FF2B5EF4-FFF2-40B4-BE49-F238E27FC236}">
                <a16:creationId xmlns:a16="http://schemas.microsoft.com/office/drawing/2014/main" id="{A428638C-38ED-98FB-893A-3C964D8A3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9917C3-C9D8-10B6-0F44-7F3F8F0D7606}"/>
              </a:ext>
            </a:extLst>
          </p:cNvPr>
          <p:cNvSpPr txBox="1"/>
          <p:nvPr/>
        </p:nvSpPr>
        <p:spPr>
          <a:xfrm>
            <a:off x="238125" y="1118007"/>
            <a:ext cx="5603876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1. CORS </a:t>
            </a:r>
            <a:r>
              <a:rPr lang="ko-KR" altLang="en-US" sz="1400" b="1" dirty="0"/>
              <a:t>뜻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CORS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en-US" altLang="ko-KR" sz="1400" b="1" dirty="0"/>
              <a:t>Cross-Origin Resource Sharing</a:t>
            </a:r>
            <a:endParaRPr lang="ko-KR" altLang="en-US" sz="14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우리말로 하면 “교차 출처 리소스 공유”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👉 즉</a:t>
            </a:r>
            <a:r>
              <a:rPr lang="en-US" altLang="ko-KR" sz="1400" dirty="0"/>
              <a:t>, </a:t>
            </a:r>
            <a:r>
              <a:rPr lang="ko-KR" altLang="en-US" sz="1400" b="1" dirty="0"/>
              <a:t>다른 출처</a:t>
            </a:r>
            <a:r>
              <a:rPr lang="en-US" altLang="ko-KR" sz="1400" b="1" dirty="0"/>
              <a:t>(origin)</a:t>
            </a:r>
            <a:r>
              <a:rPr lang="ko-KR" altLang="en-US" sz="1400" b="1" dirty="0"/>
              <a:t>의 자원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리소스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공유할 수 있게 해주는 규칙</a:t>
            </a:r>
            <a:r>
              <a:rPr lang="ko-KR" altLang="en-US" sz="1400" dirty="0"/>
              <a:t>이에요</a:t>
            </a:r>
            <a:r>
              <a:rPr lang="en-US" altLang="ko-KR" sz="1400" dirty="0"/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2A84FB-E9FB-7AEA-8282-90FFBA30C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4" y="3006694"/>
            <a:ext cx="6315076" cy="231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출처(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)란?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출처(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origin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프로토콜 + 도메인 + 포트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조합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http://localhost:8000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http://localhost:5173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둘은 포트번호가 다르니까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다른 출처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AABEA13-04D8-9DDA-8D51-6E3F7218B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1" y="1118007"/>
            <a:ext cx="5968999" cy="2314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왜 문제가 생기나?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브라우저는 보안 때문에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다른 출처로 요청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하는 걸 기본적으로 막습니다.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http://localhost:5173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http://localhost:8000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앱이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호출하면, 브라우저가 "이거 다른 출처인데? 위험할 수 있어!" 하고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CORS 에러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발생시킵니다.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8E4F3-493A-8030-339A-60362201EE19}"/>
              </a:ext>
            </a:extLst>
          </p:cNvPr>
          <p:cNvSpPr txBox="1"/>
          <p:nvPr/>
        </p:nvSpPr>
        <p:spPr>
          <a:xfrm>
            <a:off x="5842001" y="3767418"/>
            <a:ext cx="6165850" cy="102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R="0" lv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1pPr>
            <a:lvl2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 kumimoji="0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defRPr>
            </a:lvl2pPr>
          </a:lstStyle>
          <a:p>
            <a:r>
              <a:rPr lang="en-US" altLang="ko-KR" dirty="0"/>
              <a:t>4. CORS</a:t>
            </a:r>
            <a:r>
              <a:rPr lang="ko-KR" altLang="en-US" dirty="0"/>
              <a:t>의 역할</a:t>
            </a:r>
          </a:p>
          <a:p>
            <a:r>
              <a:rPr lang="en-US" altLang="ko-KR" dirty="0"/>
              <a:t>CORS</a:t>
            </a:r>
            <a:r>
              <a:rPr lang="ko-KR" altLang="en-US" dirty="0"/>
              <a:t>는 이런 상황에서 서버가 허락한 출처만 접근 가능하게 열어주는 규칙입니다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499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CC80E-0064-3353-366B-CF43989A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FCF4C7-9938-D3FE-1960-60FD618D359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C5BE5F9-1B88-4581-0120-0AA41F82643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23E489-2C7E-E8AA-1AC9-63E5785A619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21A5B2-DD37-055F-1BDA-AD7DBB58723F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C4BCC-5F55-A3D5-8F8A-859396A03441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5. </a:t>
            </a:r>
            <a:r>
              <a:rPr lang="ko-KR" altLang="en-US" dirty="0"/>
              <a:t>응답 모델 </a:t>
            </a:r>
            <a:r>
              <a:rPr lang="en-US" altLang="ko-KR" dirty="0"/>
              <a:t>(Response Model)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7F340-ED2A-A37F-50BC-8D191135A20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8A812-C20B-068D-0EA0-157CD0FCC0BC}"/>
              </a:ext>
            </a:extLst>
          </p:cNvPr>
          <p:cNvSpPr txBox="1"/>
          <p:nvPr/>
        </p:nvSpPr>
        <p:spPr>
          <a:xfrm>
            <a:off x="263524" y="1098853"/>
            <a:ext cx="8461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응답을 클라이언트에 보낼 때</a:t>
            </a:r>
            <a:r>
              <a:rPr lang="en-US" altLang="ko-KR" dirty="0"/>
              <a:t>, </a:t>
            </a:r>
            <a:r>
              <a:rPr lang="ko-KR" altLang="en-US" dirty="0"/>
              <a:t>꼭 필요한 필드만 선택해서 보낼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6CC0AF-BF8C-0AC7-FC86-D8C21767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1" y="1601406"/>
            <a:ext cx="5609438" cy="4236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96802A-B40D-CBA5-E008-E7512B7BAD31}"/>
              </a:ext>
            </a:extLst>
          </p:cNvPr>
          <p:cNvSpPr txBox="1"/>
          <p:nvPr/>
        </p:nvSpPr>
        <p:spPr>
          <a:xfrm>
            <a:off x="6384925" y="1582341"/>
            <a:ext cx="3927475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UserIn</a:t>
            </a:r>
            <a:r>
              <a:rPr lang="ko-KR" altLang="en-US" dirty="0"/>
              <a:t>(</a:t>
            </a:r>
            <a:r>
              <a:rPr lang="ko-KR" altLang="en-US" dirty="0" err="1"/>
              <a:t>BaseModel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name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email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password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UserOut</a:t>
            </a:r>
            <a:r>
              <a:rPr lang="ko-KR" altLang="en-US" dirty="0"/>
              <a:t>(</a:t>
            </a:r>
            <a:r>
              <a:rPr lang="ko-KR" altLang="en-US" dirty="0" err="1"/>
              <a:t>BaseModel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name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email</a:t>
            </a:r>
            <a:r>
              <a:rPr lang="ko-KR" altLang="en-US" dirty="0"/>
              <a:t>: </a:t>
            </a:r>
            <a:r>
              <a:rPr lang="ko-KR" altLang="en-US" dirty="0" err="1"/>
              <a:t>str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@app.post("/users", </a:t>
            </a:r>
            <a:r>
              <a:rPr lang="ko-KR" altLang="en-US" dirty="0" err="1"/>
              <a:t>response_model</a:t>
            </a:r>
            <a:r>
              <a:rPr lang="ko-KR" altLang="en-US" dirty="0"/>
              <a:t>=</a:t>
            </a:r>
            <a:r>
              <a:rPr lang="ko-KR" altLang="en-US" dirty="0" err="1"/>
              <a:t>UserOut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create_user</a:t>
            </a:r>
            <a:r>
              <a:rPr lang="ko-KR" altLang="en-US" dirty="0"/>
              <a:t>(</a:t>
            </a:r>
            <a:r>
              <a:rPr lang="ko-KR" altLang="en-US" dirty="0" err="1"/>
              <a:t>user</a:t>
            </a:r>
            <a:r>
              <a:rPr lang="ko-KR" altLang="en-US" dirty="0"/>
              <a:t>: </a:t>
            </a:r>
            <a:r>
              <a:rPr lang="ko-KR" altLang="en-US" dirty="0" err="1"/>
              <a:t>UserIn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# </a:t>
            </a:r>
            <a:r>
              <a:rPr lang="ko-KR" altLang="en-US" dirty="0" err="1"/>
              <a:t>password는</a:t>
            </a:r>
            <a:r>
              <a:rPr lang="ko-KR" altLang="en-US" dirty="0"/>
              <a:t> 저장되지만 </a:t>
            </a:r>
            <a:r>
              <a:rPr lang="ko-KR" altLang="en-US" dirty="0" err="1"/>
              <a:t>클라이언트엔</a:t>
            </a:r>
            <a:r>
              <a:rPr lang="ko-KR" altLang="en-US" dirty="0"/>
              <a:t> 반환 안 함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user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BE485-6D51-804D-A7E4-87B43CCECB17}"/>
              </a:ext>
            </a:extLst>
          </p:cNvPr>
          <p:cNvSpPr txBox="1"/>
          <p:nvPr/>
        </p:nvSpPr>
        <p:spPr>
          <a:xfrm>
            <a:off x="6213253" y="4914303"/>
            <a:ext cx="5238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👉 이렇게 하면 비밀번호 같은 민감정보를 숨기고</a:t>
            </a:r>
            <a:r>
              <a:rPr lang="en-US" altLang="ko-KR" dirty="0"/>
              <a:t>, </a:t>
            </a:r>
            <a:r>
              <a:rPr lang="ko-KR" altLang="en-US" dirty="0"/>
              <a:t>클라이언트에 필요한 데이터만 전달할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9406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91482-820B-B067-9B8D-7804F6F04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376265D-32D1-090B-FF1C-1596FFB58026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8D9BD44-4249-0E4E-383D-677427ACA22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0A27C7-C13F-D5D6-2CB5-C32B3D10732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18C88D-098A-72BE-CCFD-320FE1C7CD13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Day 5. </a:t>
            </a:r>
            <a:r>
              <a:rPr lang="ko-KR" altLang="en-US" dirty="0"/>
              <a:t>디테일 확장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89E3F-D160-DCB0-B23B-F5849AAEC26C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B940E-767D-F0D4-D5C3-79D821303D3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3FAD4-BDAB-3B40-FAB4-6ECDE4AD6153}"/>
              </a:ext>
            </a:extLst>
          </p:cNvPr>
          <p:cNvSpPr txBox="1"/>
          <p:nvPr/>
        </p:nvSpPr>
        <p:spPr>
          <a:xfrm>
            <a:off x="2193924" y="1855738"/>
            <a:ext cx="8181976" cy="2948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Pydantic</a:t>
            </a:r>
            <a:r>
              <a:rPr lang="en-US" altLang="ko-KR" b="1" dirty="0"/>
              <a:t> </a:t>
            </a:r>
            <a:r>
              <a:rPr lang="ko-KR" altLang="en-US" b="1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요청</a:t>
            </a:r>
            <a:r>
              <a:rPr lang="en-US" altLang="ko-KR" dirty="0"/>
              <a:t>/</a:t>
            </a:r>
            <a:r>
              <a:rPr lang="ko-KR" altLang="en-US" dirty="0"/>
              <a:t>응답 데이터 검증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HTTPException</a:t>
            </a:r>
            <a:r>
              <a:rPr lang="en-US" altLang="ko-KR" dirty="0"/>
              <a:t>: </a:t>
            </a:r>
            <a:r>
              <a:rPr lang="ko-KR" altLang="en-US" dirty="0"/>
              <a:t>에러 처리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Depends()</a:t>
            </a:r>
            <a:r>
              <a:rPr lang="en-US" altLang="ko-KR" dirty="0"/>
              <a:t>: </a:t>
            </a:r>
            <a:r>
              <a:rPr lang="ko-KR" altLang="en-US" dirty="0"/>
              <a:t>의존성 주입 </a:t>
            </a:r>
            <a:r>
              <a:rPr lang="en-US" altLang="ko-KR" dirty="0"/>
              <a:t>(DB </a:t>
            </a:r>
            <a:r>
              <a:rPr lang="ko-KR" altLang="en-US" dirty="0"/>
              <a:t>연결</a:t>
            </a:r>
            <a:r>
              <a:rPr lang="en-US" altLang="ko-KR" dirty="0"/>
              <a:t>, </a:t>
            </a:r>
            <a:r>
              <a:rPr lang="ko-KR" altLang="en-US" dirty="0"/>
              <a:t>인증 토큰 등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Middleware</a:t>
            </a:r>
            <a:r>
              <a:rPr lang="en-US" altLang="ko-KR" dirty="0"/>
              <a:t>: </a:t>
            </a:r>
            <a:r>
              <a:rPr lang="ko-KR" altLang="en-US" dirty="0"/>
              <a:t>모든 요청</a:t>
            </a:r>
            <a:r>
              <a:rPr lang="en-US" altLang="ko-KR" dirty="0"/>
              <a:t>/</a:t>
            </a:r>
            <a:r>
              <a:rPr lang="ko-KR" altLang="en-US" dirty="0"/>
              <a:t>응답에 공통 로직 삽입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response_model</a:t>
            </a:r>
            <a:r>
              <a:rPr lang="en-US" altLang="ko-KR" dirty="0"/>
              <a:t>: </a:t>
            </a:r>
            <a:r>
              <a:rPr lang="ko-KR" altLang="en-US" dirty="0"/>
              <a:t>응답 데이터 가공</a:t>
            </a:r>
            <a:endParaRPr lang="en-US" altLang="ko-KR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👉 이제 단순한 </a:t>
            </a:r>
            <a:r>
              <a:rPr lang="en-US" altLang="ko-KR" dirty="0"/>
              <a:t>API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b="1" dirty="0"/>
              <a:t>실무에서 쓰이는 구조의 뼈대</a:t>
            </a:r>
            <a:r>
              <a:rPr lang="ko-KR" altLang="en-US" dirty="0"/>
              <a:t>를 갖췄습니다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9270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D5C1-14D3-AE21-BDF1-6A74B755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48BECB-4751-F79C-E798-05E427250C08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4F51B0-8121-733A-8D62-779DDAAF5147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6E55DD-6908-D08F-9478-3F7914D663C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5836BB-A34F-8E3F-F0E4-DAA398ACC3C6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1. </a:t>
            </a:r>
            <a:r>
              <a:rPr lang="en-US" altLang="ko-KR" dirty="0"/>
              <a:t>Fake DB</a:t>
            </a:r>
            <a:r>
              <a:rPr lang="ko-KR" altLang="en-US" dirty="0"/>
              <a:t>로 만드는 </a:t>
            </a:r>
            <a:r>
              <a:rPr lang="en-US" altLang="ko-KR" dirty="0"/>
              <a:t>Todo API (CRUD </a:t>
            </a:r>
            <a:r>
              <a:rPr lang="ko-KR" altLang="en-US" dirty="0"/>
              <a:t>기초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5CD6A-B76E-CEB9-ABCA-40250E0EC79F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1CD5D80-4800-DFAC-E15E-6CEE015FB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762" y="1630660"/>
            <a:ext cx="7444509" cy="42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실습 1.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Fake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DB로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만드는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Todo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 (CRUD 기초)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목표: REST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기본 구조(자원, 행위, 표현) 체득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특징: 리스트(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같은 파이썬 메모리만 사용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학습 포인트: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PUT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 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직접 요청/응답 확인</a:t>
            </a: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설계 감각 → “자원을 어떻게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표현할까?”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11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8684C-AAD3-B7E9-20C5-347B8AFB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9BB06A-ACAF-3FF7-8621-936130A4174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9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F6EC-0582-C473-59B1-5DE92ECFB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8F33CF-A349-62F0-CF8F-C300A4427B3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2A320-0F8A-6753-609E-043C67249A3F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2BEE6-F780-7D1A-FC2C-B825CFECB79B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</a:t>
            </a:r>
            <a:r>
              <a:rPr lang="ko-KR" altLang="en-US" b="1" dirty="0"/>
              <a:t>의 필요성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FBA5506F-B4B2-6495-AD33-4BE391415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6C773-38F5-7A0A-078B-9F7A24767FCE}"/>
              </a:ext>
            </a:extLst>
          </p:cNvPr>
          <p:cNvSpPr txBox="1"/>
          <p:nvPr/>
        </p:nvSpPr>
        <p:spPr>
          <a:xfrm>
            <a:off x="1773382" y="1796811"/>
            <a:ext cx="8672944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b="1" dirty="0"/>
              <a:t>설계 시점</a:t>
            </a:r>
            <a:r>
              <a:rPr lang="en-US" altLang="ko-KR" sz="1600" b="1" dirty="0"/>
              <a:t>: API</a:t>
            </a:r>
            <a:r>
              <a:rPr lang="ko-KR" altLang="en-US" sz="1600" b="1" dirty="0"/>
              <a:t>의 필요성</a:t>
            </a:r>
            <a:endParaRPr lang="en-US" altLang="ko-KR" sz="1600" b="1" dirty="0"/>
          </a:p>
          <a:p>
            <a:pPr>
              <a:lnSpc>
                <a:spcPct val="150000"/>
              </a:lnSpc>
              <a:buNone/>
            </a:pPr>
            <a:endParaRPr lang="ko-KR" altLang="en-US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웹은 처음엔 </a:t>
            </a:r>
            <a:r>
              <a:rPr lang="ko-KR" altLang="en-US" sz="1600" b="1" dirty="0"/>
              <a:t>사람 ↔ 서버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브라우저로 문서를 </a:t>
            </a:r>
            <a:r>
              <a:rPr lang="ko-KR" altLang="en-US" sz="1600" dirty="0" err="1"/>
              <a:t>받아봄</a:t>
            </a:r>
            <a:r>
              <a:rPr lang="en-US" altLang="ko-KR" sz="1600" dirty="0"/>
              <a:t>) </a:t>
            </a:r>
            <a:r>
              <a:rPr lang="ko-KR" altLang="en-US" sz="1600" dirty="0"/>
              <a:t>구조였어요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지금은 </a:t>
            </a:r>
            <a:r>
              <a:rPr lang="ko-KR" altLang="en-US" sz="1600" b="1" dirty="0"/>
              <a:t>프로그램 ↔ 서버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프론트엔드</a:t>
            </a:r>
            <a:r>
              <a:rPr lang="en-US" altLang="ko-KR" sz="1600" dirty="0"/>
              <a:t>, IoT </a:t>
            </a:r>
            <a:r>
              <a:rPr lang="ko-KR" altLang="en-US" sz="1600" dirty="0"/>
              <a:t>등</a:t>
            </a:r>
            <a:r>
              <a:rPr lang="en-US" altLang="ko-KR" sz="1600" dirty="0"/>
              <a:t>) </a:t>
            </a:r>
            <a:r>
              <a:rPr lang="ko-KR" altLang="en-US" sz="1600" dirty="0"/>
              <a:t>구조로 확장되었어요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여기서 프로그램이 서버와 대화하려면</a:t>
            </a:r>
            <a:r>
              <a:rPr lang="en-US" altLang="ko-KR" sz="1600" dirty="0"/>
              <a:t>, </a:t>
            </a:r>
            <a:r>
              <a:rPr lang="ko-KR" altLang="en-US" sz="1600" dirty="0"/>
              <a:t>사람이 읽는 문서 대신 </a:t>
            </a:r>
            <a:r>
              <a:rPr lang="ko-KR" altLang="en-US" sz="1600" b="1" dirty="0"/>
              <a:t>기계가 읽을 수 있는 약속</a:t>
            </a:r>
            <a:r>
              <a:rPr lang="ko-KR" altLang="en-US" sz="1600" dirty="0"/>
              <a:t>이 필요 → 그게 바로 </a:t>
            </a:r>
            <a:r>
              <a:rPr lang="en-US" altLang="ko-KR" sz="1600" b="1" dirty="0"/>
              <a:t>API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387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C2D72-28A8-AD35-2039-B8CFE149E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0899014-319A-7E3A-1A0C-A8F70F9342D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F9FA2E-5507-48FC-9D37-76283C63726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6FD43F-0484-2E62-7719-3D95373D044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06A8E0-1952-07D9-1590-0001953CD1A1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en-US" altLang="ko-KR" dirty="0"/>
              <a:t>SQLite + SQLAlchemy</a:t>
            </a:r>
            <a:r>
              <a:rPr lang="ko-KR" altLang="en-US" dirty="0"/>
              <a:t>로 만드는 </a:t>
            </a:r>
            <a:r>
              <a:rPr lang="en-US" altLang="ko-KR" dirty="0"/>
              <a:t>Todo API (</a:t>
            </a:r>
            <a:r>
              <a:rPr lang="ko-KR" altLang="en-US" dirty="0"/>
              <a:t>데이터베이스 연동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86CC-879E-629D-B310-CA6DE1425296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7BE59-FBA9-3E29-9385-80E2B6FC4C18}"/>
              </a:ext>
            </a:extLst>
          </p:cNvPr>
          <p:cNvSpPr txBox="1"/>
          <p:nvPr/>
        </p:nvSpPr>
        <p:spPr>
          <a:xfrm>
            <a:off x="1062182" y="1556757"/>
            <a:ext cx="10095344" cy="41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ko-KR" altLang="en-US" sz="2400" b="1" dirty="0"/>
              <a:t>실습 </a:t>
            </a:r>
            <a:r>
              <a:rPr lang="en-US" altLang="ko-KR" sz="2400" b="1" dirty="0"/>
              <a:t>2. SQLite + SQLAlchemy</a:t>
            </a:r>
            <a:r>
              <a:rPr lang="ko-KR" altLang="en-US" sz="2400" b="1" dirty="0"/>
              <a:t>로 만드는 </a:t>
            </a:r>
            <a:r>
              <a:rPr lang="en-US" altLang="ko-KR" sz="2400" b="1" dirty="0"/>
              <a:t>Todo API (</a:t>
            </a:r>
            <a:r>
              <a:rPr lang="ko-KR" altLang="en-US" sz="2400" b="1" dirty="0"/>
              <a:t>데이터베이스 연동</a:t>
            </a:r>
            <a:r>
              <a:rPr lang="en-US" altLang="ko-KR" sz="2400" b="1" dirty="0"/>
              <a:t>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목표</a:t>
            </a:r>
            <a:r>
              <a:rPr lang="en-US" altLang="ko-KR" sz="1600" dirty="0"/>
              <a:t>: </a:t>
            </a:r>
            <a:r>
              <a:rPr lang="ko-KR" altLang="en-US" sz="1600" dirty="0"/>
              <a:t>실제 </a:t>
            </a:r>
            <a:r>
              <a:rPr lang="en-US" altLang="ko-KR" sz="1600" dirty="0"/>
              <a:t>DB</a:t>
            </a:r>
            <a:r>
              <a:rPr lang="ko-KR" altLang="en-US" sz="1600" dirty="0"/>
              <a:t>를 사용해 </a:t>
            </a:r>
            <a:r>
              <a:rPr lang="ko-KR" altLang="en-US" sz="1600" b="1" dirty="0"/>
              <a:t>현실적인 </a:t>
            </a:r>
            <a:r>
              <a:rPr lang="en-US" altLang="ko-KR" sz="1600" b="1" dirty="0"/>
              <a:t>API </a:t>
            </a:r>
            <a:r>
              <a:rPr lang="ko-KR" altLang="en-US" sz="1600" b="1" dirty="0"/>
              <a:t>설계와 구현</a:t>
            </a:r>
            <a:r>
              <a:rPr lang="ko-KR" altLang="en-US" sz="1600" dirty="0"/>
              <a:t> 경험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특징</a:t>
            </a:r>
            <a:r>
              <a:rPr lang="en-US" altLang="ko-KR" sz="1600" dirty="0"/>
              <a:t>: SQLite</a:t>
            </a:r>
            <a:r>
              <a:rPr lang="ko-KR" altLang="en-US" sz="1600" dirty="0"/>
              <a:t>를 로컬 </a:t>
            </a:r>
            <a:r>
              <a:rPr lang="en-US" altLang="ko-KR" sz="1600" dirty="0"/>
              <a:t>DB</a:t>
            </a:r>
            <a:r>
              <a:rPr lang="ko-KR" altLang="en-US" sz="1600" dirty="0"/>
              <a:t>로 활용</a:t>
            </a:r>
            <a:r>
              <a:rPr lang="en-US" altLang="ko-KR" sz="1600" dirty="0"/>
              <a:t>, ORM(SQLAlchemy) </a:t>
            </a:r>
            <a:r>
              <a:rPr lang="ko-KR" altLang="en-US" sz="1600" dirty="0"/>
              <a:t>적용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학습 포인트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Pydantic</a:t>
            </a:r>
            <a:r>
              <a:rPr lang="en-US" altLang="ko-KR" sz="1600" dirty="0"/>
              <a:t> </a:t>
            </a:r>
            <a:r>
              <a:rPr lang="ko-KR" altLang="en-US" sz="1600" dirty="0"/>
              <a:t>모델 </a:t>
            </a:r>
            <a:r>
              <a:rPr lang="en-US" altLang="ko-KR" sz="1600" dirty="0"/>
              <a:t>vs ORM </a:t>
            </a:r>
            <a:r>
              <a:rPr lang="ko-KR" altLang="en-US" sz="1600" dirty="0"/>
              <a:t>모델 분리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스키마 설계와 </a:t>
            </a:r>
            <a:r>
              <a:rPr lang="en-US" altLang="ko-KR" sz="1600" dirty="0"/>
              <a:t>API </a:t>
            </a:r>
            <a:r>
              <a:rPr lang="ko-KR" altLang="en-US" sz="1600" dirty="0"/>
              <a:t>설계의 연결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CRUD </a:t>
            </a:r>
            <a:r>
              <a:rPr lang="ko-KR" altLang="en-US" sz="1600" dirty="0"/>
              <a:t>구현 시 </a:t>
            </a:r>
            <a:r>
              <a:rPr lang="en-US" altLang="ko-KR" sz="1600" dirty="0"/>
              <a:t>SQLAlchemy </a:t>
            </a:r>
            <a:r>
              <a:rPr lang="ko-KR" altLang="en-US" sz="1600" dirty="0"/>
              <a:t>세션</a:t>
            </a:r>
            <a:r>
              <a:rPr lang="en-US" altLang="ko-KR" sz="1600" dirty="0"/>
              <a:t>/</a:t>
            </a:r>
            <a:r>
              <a:rPr lang="ko-KR" altLang="en-US" sz="1600" dirty="0"/>
              <a:t>쿼리 사용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영속성</a:t>
            </a:r>
            <a:r>
              <a:rPr lang="en-US" altLang="ko-KR" sz="1600" dirty="0"/>
              <a:t>(</a:t>
            </a:r>
            <a:r>
              <a:rPr lang="ko-KR" altLang="en-US" sz="1600" dirty="0"/>
              <a:t>프로그램 종료 후에도 데이터 유지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2010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F39C4-90AF-BB7F-C428-34192E20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A1E160-F449-EF72-BC57-2145B59FEDC6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730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9CF5-CB1C-CF48-BABC-83FCE9AE6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AE54E3D-0F17-0281-7018-7FC68B433A1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A69076-DADE-0FEA-6789-6E193D50B18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259912-1057-C5DB-AA22-FF6B13EC715F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5F446F9-55D7-47CA-F011-4689E3B75C17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D5C30-D3D4-3940-B613-25E974B5BE0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6A055-811A-90AC-4BEE-9B6B95984433}"/>
              </a:ext>
            </a:extLst>
          </p:cNvPr>
          <p:cNvSpPr txBox="1"/>
          <p:nvPr/>
        </p:nvSpPr>
        <p:spPr>
          <a:xfrm>
            <a:off x="2447637" y="1674677"/>
            <a:ext cx="8183418" cy="2968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ko-KR" altLang="en-US" sz="1600" b="1" dirty="0"/>
              <a:t>🏗️ 건축 구조 해석 </a:t>
            </a:r>
            <a:r>
              <a:rPr lang="en-US" altLang="ko-KR" sz="1600" b="1" dirty="0"/>
              <a:t>API — E2E </a:t>
            </a:r>
            <a:r>
              <a:rPr lang="ko-KR" altLang="en-US" sz="1600" b="1" dirty="0"/>
              <a:t>체험 실습</a:t>
            </a:r>
            <a:endParaRPr lang="en-US" altLang="ko-KR" sz="1600" b="1" dirty="0"/>
          </a:p>
          <a:p>
            <a:pPr>
              <a:lnSpc>
                <a:spcPct val="200000"/>
              </a:lnSpc>
              <a:buNone/>
            </a:pPr>
            <a:endParaRPr lang="ko-KR" altLang="en-US" sz="1600" b="1" dirty="0"/>
          </a:p>
          <a:p>
            <a:pPr>
              <a:lnSpc>
                <a:spcPct val="200000"/>
              </a:lnSpc>
              <a:buNone/>
            </a:pPr>
            <a:r>
              <a:rPr lang="ko-KR" altLang="en-US" sz="1600" b="1" dirty="0"/>
              <a:t>🎯 학습 목표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API </a:t>
            </a:r>
            <a:r>
              <a:rPr lang="ko-KR" altLang="en-US" sz="1600" b="1" dirty="0"/>
              <a:t>설계 → 서버 구현 → 실행 → 문서 테스트</a:t>
            </a:r>
            <a:r>
              <a:rPr lang="ko-KR" altLang="en-US" sz="1600" dirty="0"/>
              <a:t>까지 전체 과정을 경험한다</a:t>
            </a:r>
            <a:r>
              <a:rPr lang="en-US" altLang="ko-KR" sz="1600" dirty="0"/>
              <a:t>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구조해석 도메인</a:t>
            </a:r>
            <a:r>
              <a:rPr lang="ko-KR" altLang="en-US" sz="1600" dirty="0"/>
              <a:t>을 가볍게 빌려와 실무 감각을 느낀다</a:t>
            </a:r>
            <a:r>
              <a:rPr lang="en-US" altLang="ko-KR" sz="1600" dirty="0"/>
              <a:t>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완성도보다 **흐름</a:t>
            </a:r>
            <a:r>
              <a:rPr lang="en-US" altLang="ko-KR" sz="1600" dirty="0"/>
              <a:t>(End-to-End)**</a:t>
            </a:r>
            <a:r>
              <a:rPr lang="ko-KR" altLang="en-US" sz="1600" dirty="0"/>
              <a:t>을 익히는 데 집중한다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57AEC-3FDB-20B9-78AE-29CDA9981EF1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6712012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474CE-5D56-8C0D-F965-8DF78874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4CD2FB2-BF8A-A81D-EBF3-EBAA2C7A04A2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D97015E-16BD-DC8E-0670-B36B7B49562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FDB3BF-F706-0AC3-5247-3A85C6CE9BB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0A4CD2-D531-47F7-68DB-E19B1C9B6003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62129-56B8-F016-10B8-A9175E6BA98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7AA8-A7E1-D543-4A6E-F05269A14646}"/>
              </a:ext>
            </a:extLst>
          </p:cNvPr>
          <p:cNvSpPr txBox="1"/>
          <p:nvPr/>
        </p:nvSpPr>
        <p:spPr>
          <a:xfrm>
            <a:off x="3027218" y="1206823"/>
            <a:ext cx="6165272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b="1" dirty="0"/>
              <a:t>📌 실습 범위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포함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제외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  <a:buNone/>
            </a:pPr>
            <a:endParaRPr lang="en-US" altLang="ko-KR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포함 ✅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간단한 </a:t>
            </a:r>
            <a:r>
              <a:rPr lang="ko-KR" altLang="en-US" sz="1600" b="1" dirty="0"/>
              <a:t>구조 데이터 자원</a:t>
            </a:r>
            <a:r>
              <a:rPr lang="ko-KR" altLang="en-US" sz="1600" dirty="0"/>
              <a:t> 정의 </a:t>
            </a:r>
            <a:r>
              <a:rPr lang="en-US" altLang="ko-KR" sz="1600" dirty="0"/>
              <a:t>(Project, Node, Element)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FastAPI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백엔드</a:t>
            </a:r>
            <a:r>
              <a:rPr lang="ko-KR" altLang="en-US" sz="1600" b="1" dirty="0"/>
              <a:t> 서버</a:t>
            </a:r>
            <a:r>
              <a:rPr lang="ko-KR" altLang="en-US" sz="1600" dirty="0"/>
              <a:t> 구축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SQLite + SQLAlchemy ORM</a:t>
            </a:r>
            <a:r>
              <a:rPr lang="ko-KR" altLang="en-US" sz="1600" dirty="0"/>
              <a:t> 연결 </a:t>
            </a:r>
            <a:r>
              <a:rPr lang="en-US" altLang="ko-KR" sz="1600" dirty="0"/>
              <a:t>(</a:t>
            </a:r>
            <a:r>
              <a:rPr lang="ko-KR" altLang="en-US" sz="1600" dirty="0"/>
              <a:t>간단 스키마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CRUD API </a:t>
            </a:r>
            <a:r>
              <a:rPr lang="ko-KR" altLang="en-US" sz="1600" b="1" dirty="0"/>
              <a:t>구현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Swagger UI</a:t>
            </a:r>
            <a:r>
              <a:rPr lang="ko-KR" altLang="en-US" sz="1600" b="1" dirty="0"/>
              <a:t>로 테스트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간단한 해석 </a:t>
            </a:r>
            <a:r>
              <a:rPr lang="en-US" altLang="ko-KR" sz="1600" b="1" dirty="0"/>
              <a:t>Job </a:t>
            </a:r>
            <a:r>
              <a:rPr lang="ko-KR" altLang="en-US" sz="1600" b="1" dirty="0"/>
              <a:t>흉내내기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비동기 실행 → 상태 조회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제외 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실제 구조해석 수치해석 엔진 연동 </a:t>
            </a:r>
            <a:r>
              <a:rPr lang="en-US" altLang="ko-KR" sz="1600" dirty="0"/>
              <a:t>(Mock </a:t>
            </a:r>
            <a:r>
              <a:rPr lang="ko-KR" altLang="en-US" sz="1600" dirty="0"/>
              <a:t>처리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복잡한 조합</a:t>
            </a:r>
            <a:r>
              <a:rPr lang="en-US" altLang="ko-KR" sz="1600" dirty="0"/>
              <a:t>/</a:t>
            </a:r>
            <a:r>
              <a:rPr lang="ko-KR" altLang="en-US" sz="1600" dirty="0"/>
              <a:t>하중</a:t>
            </a:r>
            <a:r>
              <a:rPr lang="en-US" altLang="ko-KR" sz="1600" dirty="0"/>
              <a:t>/</a:t>
            </a:r>
            <a:r>
              <a:rPr lang="ko-KR" altLang="en-US" sz="1600" dirty="0"/>
              <a:t>결과 응답 </a:t>
            </a:r>
            <a:r>
              <a:rPr lang="en-US" altLang="ko-KR" sz="1600" dirty="0"/>
              <a:t>(</a:t>
            </a:r>
            <a:r>
              <a:rPr lang="ko-KR" altLang="en-US" sz="1600" dirty="0"/>
              <a:t>단순화된 </a:t>
            </a:r>
            <a:r>
              <a:rPr lang="en-US" altLang="ko-KR" sz="1600" dirty="0"/>
              <a:t>JSON)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정교한 </a:t>
            </a:r>
            <a:r>
              <a:rPr lang="en-US" altLang="ko-KR" sz="1600" dirty="0"/>
              <a:t>API </a:t>
            </a:r>
            <a:r>
              <a:rPr lang="ko-KR" altLang="en-US" sz="1600" dirty="0"/>
              <a:t>계약 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6B903-07FA-6CBD-C536-CC6C14711937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범위</a:t>
            </a:r>
          </a:p>
        </p:txBody>
      </p:sp>
    </p:spTree>
    <p:extLst>
      <p:ext uri="{BB962C8B-B14F-4D97-AF65-F5344CB8AC3E}">
        <p14:creationId xmlns:p14="http://schemas.microsoft.com/office/powerpoint/2010/main" val="3620305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C189D-0B33-590B-470A-CCED63A0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2C39FAE-60F8-95D9-60C0-6D517408D23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7CEE177-6B67-0B51-1FCD-454CE76A776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525057-D184-2A26-42BE-625F82003EF2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8AC24E6-D13A-C6FB-24EA-3BC290CEDA8A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F9F6D-F6A6-D7E6-D775-C9D5AADDA426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248E1-379E-C35D-0D1F-472AA708E5CB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1. </a:t>
            </a:r>
            <a:r>
              <a:rPr lang="ko-KR" altLang="en-US" dirty="0"/>
              <a:t>프로젝트 세팅 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DC29835-39C2-3403-608E-2B5815EA0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073" y="1300184"/>
            <a:ext cx="7176654" cy="102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생성,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Uvicorn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설치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데이터베이스 준비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sqlalchemy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alembic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최소 사용)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main.py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생성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앱 실행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uvicorn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main:app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reload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1769E-8005-F5FD-E8C2-01056F24FDF1}"/>
              </a:ext>
            </a:extLst>
          </p:cNvPr>
          <p:cNvSpPr txBox="1"/>
          <p:nvPr/>
        </p:nvSpPr>
        <p:spPr>
          <a:xfrm>
            <a:off x="3027218" y="2608052"/>
            <a:ext cx="61652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struct-api</a:t>
            </a:r>
            <a:r>
              <a:rPr lang="ko-KR" altLang="en-US" dirty="0"/>
              <a:t>/</a:t>
            </a:r>
          </a:p>
          <a:p>
            <a:r>
              <a:rPr lang="ko-KR" altLang="en-US" dirty="0"/>
              <a:t>├─ </a:t>
            </a:r>
            <a:r>
              <a:rPr lang="ko-KR" altLang="en-US" dirty="0" err="1"/>
              <a:t>app</a:t>
            </a:r>
            <a:r>
              <a:rPr lang="ko-KR" altLang="en-US" dirty="0"/>
              <a:t>/</a:t>
            </a:r>
          </a:p>
          <a:p>
            <a:r>
              <a:rPr lang="ko-KR" altLang="en-US" dirty="0"/>
              <a:t>│  ├─ main.py</a:t>
            </a:r>
          </a:p>
          <a:p>
            <a:r>
              <a:rPr lang="ko-KR" altLang="en-US" dirty="0"/>
              <a:t>│  ├─ db.py</a:t>
            </a:r>
          </a:p>
          <a:p>
            <a:r>
              <a:rPr lang="ko-KR" altLang="en-US" dirty="0"/>
              <a:t>│  ├─ models.py</a:t>
            </a:r>
          </a:p>
          <a:p>
            <a:r>
              <a:rPr lang="ko-KR" altLang="en-US" dirty="0"/>
              <a:t>│  ├─ schemas.py</a:t>
            </a:r>
          </a:p>
          <a:p>
            <a:r>
              <a:rPr lang="ko-KR" altLang="en-US" dirty="0"/>
              <a:t>│  └─ </a:t>
            </a:r>
            <a:r>
              <a:rPr lang="ko-KR" altLang="en-US" dirty="0" err="1"/>
              <a:t>routers</a:t>
            </a:r>
            <a:r>
              <a:rPr lang="ko-KR" altLang="en-US" dirty="0"/>
              <a:t>/</a:t>
            </a:r>
          </a:p>
          <a:p>
            <a:r>
              <a:rPr lang="ko-KR" altLang="en-US" dirty="0"/>
              <a:t>│     ├─ projects.py</a:t>
            </a:r>
          </a:p>
          <a:p>
            <a:r>
              <a:rPr lang="ko-KR" altLang="en-US" dirty="0"/>
              <a:t>│     ├─ nodes.py</a:t>
            </a:r>
          </a:p>
          <a:p>
            <a:r>
              <a:rPr lang="ko-KR" altLang="en-US" dirty="0"/>
              <a:t>│     └─ analysis.py</a:t>
            </a:r>
          </a:p>
          <a:p>
            <a:r>
              <a:rPr lang="ko-KR" altLang="en-US" dirty="0"/>
              <a:t>├─ requirements.txt</a:t>
            </a:r>
          </a:p>
          <a:p>
            <a:r>
              <a:rPr lang="ko-KR" altLang="en-US" dirty="0"/>
              <a:t>└─ README.md (선택)</a:t>
            </a:r>
          </a:p>
        </p:txBody>
      </p:sp>
    </p:spTree>
    <p:extLst>
      <p:ext uri="{BB962C8B-B14F-4D97-AF65-F5344CB8AC3E}">
        <p14:creationId xmlns:p14="http://schemas.microsoft.com/office/powerpoint/2010/main" val="39063760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1B1F-B7F7-8D8E-DFD7-3E6B4011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F45BB6F-2D60-5CA7-841D-DF33980DECDD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94EAA6-74A7-ADB2-6477-174F82D55999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B21F4B-0365-4036-B809-02D5ED365018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CFAD7C-C117-8813-A0B7-52F5E2C4B288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8A105-BBD6-2A4A-A155-E0F70C86D795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A8B42-94A3-2CBB-E88D-62FD9AF6061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1. </a:t>
            </a:r>
            <a:r>
              <a:rPr lang="ko-KR" altLang="en-US" dirty="0"/>
              <a:t>프로젝트 세팅 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D3CF3-8C75-BFEB-46EC-9FEFF1E33F2F}"/>
              </a:ext>
            </a:extLst>
          </p:cNvPr>
          <p:cNvSpPr txBox="1"/>
          <p:nvPr/>
        </p:nvSpPr>
        <p:spPr>
          <a:xfrm>
            <a:off x="3747654" y="2152498"/>
            <a:ext cx="5249823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fastapi</a:t>
            </a:r>
            <a:r>
              <a:rPr lang="ko-KR" altLang="en-US" sz="1400" dirty="0"/>
              <a:t>==0.115.0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uvicorn</a:t>
            </a:r>
            <a:r>
              <a:rPr lang="ko-KR" altLang="en-US" sz="1400" dirty="0"/>
              <a:t>[</a:t>
            </a:r>
            <a:r>
              <a:rPr lang="ko-KR" altLang="en-US" sz="1400" dirty="0" err="1"/>
              <a:t>standard</a:t>
            </a:r>
            <a:r>
              <a:rPr lang="ko-KR" altLang="en-US" sz="1400" dirty="0"/>
              <a:t>]==0.30.6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SQLAlchemy</a:t>
            </a:r>
            <a:r>
              <a:rPr lang="ko-KR" altLang="en-US" sz="1400" dirty="0"/>
              <a:t>==2.0.34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pydantic</a:t>
            </a:r>
            <a:r>
              <a:rPr lang="ko-KR" altLang="en-US" sz="1400" dirty="0"/>
              <a:t>==2.9.2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pydantic-settings</a:t>
            </a:r>
            <a:r>
              <a:rPr lang="ko-KR" altLang="en-US" sz="1400" dirty="0"/>
              <a:t>==2.5.2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86D70FB-3972-EF64-CCC9-C35AD7864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72" y="1119640"/>
            <a:ext cx="710276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📦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839459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A9E2-E98C-8574-4ADB-F14DF71E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C89433-D424-A007-4B2E-9F883AC9603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3C0F274-125D-E9F3-83D2-6F458025E478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6C62BB-EBB4-A93B-4AE6-46F14AF8A161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CF9103-2258-36C6-DE55-D5C175B40462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47554-E0F7-B615-AEE8-AEFDAEA3C3A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36264-6A05-503F-442F-7D152E509972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1. </a:t>
            </a:r>
            <a:r>
              <a:rPr lang="ko-KR" altLang="en-US" dirty="0"/>
              <a:t>프로젝트 세팅 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6CA29-807A-9E81-279A-698644437770}"/>
              </a:ext>
            </a:extLst>
          </p:cNvPr>
          <p:cNvSpPr txBox="1"/>
          <p:nvPr/>
        </p:nvSpPr>
        <p:spPr>
          <a:xfrm>
            <a:off x="237980" y="937888"/>
            <a:ext cx="616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🔧 </a:t>
            </a:r>
            <a:r>
              <a:rPr lang="en-US" altLang="ko-KR" dirty="0"/>
              <a:t>app/db.py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53413-401C-36E3-F528-C192AECC0AA6}"/>
              </a:ext>
            </a:extLst>
          </p:cNvPr>
          <p:cNvSpPr txBox="1"/>
          <p:nvPr/>
        </p:nvSpPr>
        <p:spPr>
          <a:xfrm>
            <a:off x="6791036" y="1681209"/>
            <a:ext cx="5280891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dirty="0"/>
              <a:t>from </a:t>
            </a:r>
            <a:r>
              <a:rPr lang="ko-KR" altLang="en-US" dirty="0" err="1"/>
              <a:t>sqlalchemy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create_engine</a:t>
            </a:r>
            <a:endParaRPr lang="ko-KR" altLang="en-US" dirty="0"/>
          </a:p>
          <a:p>
            <a:r>
              <a:rPr lang="ko-KR" altLang="en-US" dirty="0"/>
              <a:t>from </a:t>
            </a:r>
            <a:r>
              <a:rPr lang="ko-KR" altLang="en-US" dirty="0" err="1"/>
              <a:t>sqlalchemy.orm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sessionmaker</a:t>
            </a:r>
            <a:r>
              <a:rPr lang="ko-KR" altLang="en-US" dirty="0"/>
              <a:t>, </a:t>
            </a:r>
            <a:r>
              <a:rPr lang="ko-KR" altLang="en-US" dirty="0" err="1"/>
              <a:t>DeclarativeBase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SQLite</a:t>
            </a:r>
            <a:r>
              <a:rPr lang="ko-KR" altLang="en-US" dirty="0"/>
              <a:t> 파일 DB. 메모리 DB 원하면 sqlite:///:memory:</a:t>
            </a:r>
          </a:p>
          <a:p>
            <a:r>
              <a:rPr lang="ko-KR" altLang="en-US" dirty="0"/>
              <a:t>DATABASE_URL = "</a:t>
            </a:r>
            <a:r>
              <a:rPr lang="ko-KR" altLang="en-US" dirty="0" err="1"/>
              <a:t>sqlite</a:t>
            </a:r>
            <a:r>
              <a:rPr lang="ko-KR" altLang="en-US" dirty="0"/>
              <a:t>:///./</a:t>
            </a:r>
            <a:r>
              <a:rPr lang="ko-KR" altLang="en-US" dirty="0" err="1"/>
              <a:t>app.db</a:t>
            </a:r>
            <a:r>
              <a:rPr lang="ko-KR" altLang="en-US" dirty="0"/>
              <a:t>"</a:t>
            </a:r>
          </a:p>
          <a:p>
            <a:endParaRPr lang="ko-KR" altLang="en-US" dirty="0"/>
          </a:p>
          <a:p>
            <a:r>
              <a:rPr lang="ko-KR" altLang="en-US" dirty="0" err="1"/>
              <a:t>engine</a:t>
            </a:r>
            <a:r>
              <a:rPr lang="ko-KR" altLang="en-US" dirty="0"/>
              <a:t> = </a:t>
            </a:r>
            <a:r>
              <a:rPr lang="ko-KR" altLang="en-US" dirty="0" err="1"/>
              <a:t>create_engine</a:t>
            </a:r>
            <a:r>
              <a:rPr lang="ko-KR" altLang="en-US" dirty="0"/>
              <a:t>(</a:t>
            </a:r>
          </a:p>
          <a:p>
            <a:r>
              <a:rPr lang="ko-KR" altLang="en-US" dirty="0"/>
              <a:t>    DATABASE_URL,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connect_args</a:t>
            </a:r>
            <a:r>
              <a:rPr lang="ko-KR" altLang="en-US" dirty="0"/>
              <a:t>={"</a:t>
            </a:r>
            <a:r>
              <a:rPr lang="ko-KR" altLang="en-US" dirty="0" err="1"/>
              <a:t>check_same_thread</a:t>
            </a:r>
            <a:r>
              <a:rPr lang="ko-KR" altLang="en-US" dirty="0"/>
              <a:t>": </a:t>
            </a:r>
            <a:r>
              <a:rPr lang="ko-KR" altLang="en-US" dirty="0" err="1"/>
              <a:t>False</a:t>
            </a:r>
            <a:r>
              <a:rPr lang="ko-KR" altLang="en-US" dirty="0"/>
              <a:t>},  # </a:t>
            </a:r>
            <a:r>
              <a:rPr lang="ko-KR" altLang="en-US" dirty="0" err="1"/>
              <a:t>SQLite</a:t>
            </a:r>
            <a:r>
              <a:rPr lang="ko-KR" altLang="en-US" dirty="0"/>
              <a:t> 전용 옵션</a:t>
            </a:r>
          </a:p>
          <a:p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SessionLocal</a:t>
            </a:r>
            <a:r>
              <a:rPr lang="ko-KR" altLang="en-US" dirty="0"/>
              <a:t> = </a:t>
            </a:r>
            <a:r>
              <a:rPr lang="ko-KR" altLang="en-US" dirty="0" err="1"/>
              <a:t>sessionmaker</a:t>
            </a:r>
            <a:r>
              <a:rPr lang="ko-KR" altLang="en-US" dirty="0"/>
              <a:t>(</a:t>
            </a:r>
            <a:r>
              <a:rPr lang="ko-KR" altLang="en-US" dirty="0" err="1"/>
              <a:t>bind</a:t>
            </a:r>
            <a:r>
              <a:rPr lang="ko-KR" altLang="en-US" dirty="0"/>
              <a:t>=</a:t>
            </a:r>
            <a:r>
              <a:rPr lang="ko-KR" altLang="en-US" dirty="0" err="1"/>
              <a:t>engine</a:t>
            </a:r>
            <a:r>
              <a:rPr lang="ko-KR" altLang="en-US" dirty="0"/>
              <a:t>, </a:t>
            </a:r>
            <a:r>
              <a:rPr lang="ko-KR" altLang="en-US" dirty="0" err="1"/>
              <a:t>autocommit</a:t>
            </a:r>
            <a:r>
              <a:rPr lang="ko-KR" altLang="en-US" dirty="0"/>
              <a:t>=</a:t>
            </a:r>
            <a:r>
              <a:rPr lang="ko-KR" altLang="en-US" dirty="0" err="1"/>
              <a:t>False</a:t>
            </a:r>
            <a:r>
              <a:rPr lang="ko-KR" altLang="en-US" dirty="0"/>
              <a:t>, </a:t>
            </a:r>
            <a:r>
              <a:rPr lang="ko-KR" altLang="en-US" dirty="0" err="1"/>
              <a:t>autoflush</a:t>
            </a:r>
            <a:r>
              <a:rPr lang="ko-KR" altLang="en-US" dirty="0"/>
              <a:t>=</a:t>
            </a:r>
            <a:r>
              <a:rPr lang="ko-KR" altLang="en-US" dirty="0" err="1"/>
              <a:t>False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Base</a:t>
            </a:r>
            <a:r>
              <a:rPr lang="ko-KR" altLang="en-US" dirty="0"/>
              <a:t>(</a:t>
            </a:r>
            <a:r>
              <a:rPr lang="ko-KR" altLang="en-US" dirty="0" err="1"/>
              <a:t>DeclarativeBase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pass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FastAPI</a:t>
            </a:r>
            <a:r>
              <a:rPr lang="ko-KR" altLang="en-US" dirty="0"/>
              <a:t> 의존성에서 사용할 세션 팩토리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get_db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db</a:t>
            </a:r>
            <a:r>
              <a:rPr lang="ko-KR" altLang="en-US" dirty="0"/>
              <a:t> = </a:t>
            </a:r>
            <a:r>
              <a:rPr lang="ko-KR" altLang="en-US" dirty="0" err="1"/>
              <a:t>SessionLocal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try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yield</a:t>
            </a:r>
            <a:r>
              <a:rPr lang="ko-KR" altLang="en-US" dirty="0"/>
              <a:t> </a:t>
            </a:r>
            <a:r>
              <a:rPr lang="ko-KR" altLang="en-US" dirty="0" err="1"/>
              <a:t>db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finally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db.close</a:t>
            </a:r>
            <a:r>
              <a:rPr lang="ko-KR" altLang="en-US" dirty="0"/>
              <a:t>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B0C055-3884-D593-8E4A-4814BFE7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0" y="1316182"/>
            <a:ext cx="6211167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16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CFFE6-BA75-45D7-0667-A9A7E71CD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E85AD14-4019-0EBC-EB1E-6F84DCA1CF75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0FB9366-9AB8-495D-370A-3CDF5D762A75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50E4F48-674A-1BC4-D93F-3C83E0843D0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92CB60-1572-2518-C0D9-62DB44F70CA0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AE1F8-4D1C-AC9A-1956-688AC2F240F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06E4-7602-46D4-8F13-66810536BAA7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C1FC7-6D3F-1AB2-97A0-A4AA912DE94C}"/>
              </a:ext>
            </a:extLst>
          </p:cNvPr>
          <p:cNvSpPr txBox="1"/>
          <p:nvPr/>
        </p:nvSpPr>
        <p:spPr>
          <a:xfrm>
            <a:off x="1139825" y="1052687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🎯 목표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BF1C549-D8DF-6B2B-6925-9B55D6DFB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53733"/>
            <a:ext cx="6667499" cy="189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ORM 모델(Project,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정의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테이블 생성(자동)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스키마 정의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CRUD 라우터(프로젝트/노드) 구현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 호출 확인</a:t>
            </a:r>
          </a:p>
        </p:txBody>
      </p:sp>
    </p:spTree>
    <p:extLst>
      <p:ext uri="{BB962C8B-B14F-4D97-AF65-F5344CB8AC3E}">
        <p14:creationId xmlns:p14="http://schemas.microsoft.com/office/powerpoint/2010/main" val="38697226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CF54A-FB1D-192F-152C-461D762D1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E4EF100-20DC-CAFC-457A-181E1F02CCDB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F76C9FE-0D5B-80CF-7A3C-76C1DD7BCFC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44A385-53D2-0E3D-B554-80550022771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4A0431-3F17-6DBC-23D6-850F3B9BCDF6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3AB8E-2CDB-AEDC-7D43-2A003BBCA16B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3735C-E20F-2A43-DC1E-A2B6E00EF2DB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755FDA0-CB4C-372E-AAC4-EF4A3268F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195438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🧱 app/models.py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9EF14D-E39D-D65E-6104-5327A79692C5}"/>
              </a:ext>
            </a:extLst>
          </p:cNvPr>
          <p:cNvGrpSpPr/>
          <p:nvPr/>
        </p:nvGrpSpPr>
        <p:grpSpPr>
          <a:xfrm>
            <a:off x="236611" y="1500828"/>
            <a:ext cx="7494877" cy="4992336"/>
            <a:chOff x="236611" y="1500828"/>
            <a:chExt cx="7494877" cy="499233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A9DD15-6805-A271-B4F7-6C6DB84F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69"/>
            <a:stretch/>
          </p:blipFill>
          <p:spPr>
            <a:xfrm>
              <a:off x="236611" y="1500828"/>
              <a:ext cx="7211431" cy="49923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F9E518B-1034-1ACD-72AC-883DB678A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3" b="559"/>
            <a:stretch/>
          </p:blipFill>
          <p:spPr>
            <a:xfrm>
              <a:off x="5698333" y="1500828"/>
              <a:ext cx="2033155" cy="499233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93F9B4-EBA3-8125-298A-25C850213C7E}"/>
              </a:ext>
            </a:extLst>
          </p:cNvPr>
          <p:cNvSpPr txBox="1"/>
          <p:nvPr/>
        </p:nvSpPr>
        <p:spPr>
          <a:xfrm>
            <a:off x="7981949" y="1469868"/>
            <a:ext cx="3973439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ko-KR" altLang="en-US" sz="900" dirty="0"/>
              <a:t>from </a:t>
            </a:r>
            <a:r>
              <a:rPr lang="ko-KR" altLang="en-US" sz="900" dirty="0" err="1"/>
              <a:t>sqlalchemy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Column</a:t>
            </a:r>
            <a:r>
              <a:rPr lang="ko-KR" altLang="en-US" sz="900" dirty="0"/>
              <a:t>, </a:t>
            </a:r>
            <a:r>
              <a:rPr lang="ko-KR" altLang="en-US" sz="900" dirty="0" err="1"/>
              <a:t>Integer</a:t>
            </a:r>
            <a:r>
              <a:rPr lang="ko-KR" altLang="en-US" sz="900" dirty="0"/>
              <a:t>, </a:t>
            </a:r>
            <a:r>
              <a:rPr lang="ko-KR" altLang="en-US" sz="900" dirty="0" err="1"/>
              <a:t>String</a:t>
            </a:r>
            <a:r>
              <a:rPr lang="ko-KR" altLang="en-US" sz="900" dirty="0"/>
              <a:t>, 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, </a:t>
            </a:r>
            <a:r>
              <a:rPr lang="ko-KR" altLang="en-US" sz="900" dirty="0" err="1"/>
              <a:t>ForeignKey</a:t>
            </a:r>
            <a:endParaRPr lang="ko-KR" altLang="en-US" sz="900" dirty="0"/>
          </a:p>
          <a:p>
            <a:r>
              <a:rPr lang="ko-KR" altLang="en-US" sz="900" dirty="0"/>
              <a:t>from </a:t>
            </a:r>
            <a:r>
              <a:rPr lang="ko-KR" altLang="en-US" sz="900" dirty="0" err="1"/>
              <a:t>sqlalchemy.orm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,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, </a:t>
            </a:r>
            <a:r>
              <a:rPr lang="ko-KR" altLang="en-US" sz="900" dirty="0" err="1"/>
              <a:t>mapped_column</a:t>
            </a:r>
            <a:endParaRPr lang="ko-KR" altLang="en-US" sz="900" dirty="0"/>
          </a:p>
          <a:p>
            <a:r>
              <a:rPr lang="ko-KR" altLang="en-US" sz="900" dirty="0"/>
              <a:t>from .</a:t>
            </a:r>
            <a:r>
              <a:rPr lang="ko-KR" altLang="en-US" sz="900" dirty="0" err="1"/>
              <a:t>db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Base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 err="1"/>
              <a:t>class</a:t>
            </a:r>
            <a:r>
              <a:rPr lang="ko-KR" altLang="en-US" sz="900" dirty="0"/>
              <a:t> Project(</a:t>
            </a:r>
            <a:r>
              <a:rPr lang="ko-KR" altLang="en-US" sz="900" dirty="0" err="1"/>
              <a:t>Base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__</a:t>
            </a:r>
            <a:r>
              <a:rPr lang="ko-KR" altLang="en-US" sz="900" dirty="0" err="1"/>
              <a:t>tablename</a:t>
            </a:r>
            <a:r>
              <a:rPr lang="ko-KR" altLang="en-US" sz="900" dirty="0"/>
              <a:t>__ = "</a:t>
            </a:r>
            <a:r>
              <a:rPr lang="ko-KR" altLang="en-US" sz="900" dirty="0" err="1"/>
              <a:t>projects</a:t>
            </a:r>
            <a:r>
              <a:rPr lang="ko-KR" altLang="en-US" sz="900" dirty="0"/>
              <a:t>"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id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int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Integer</a:t>
            </a:r>
            <a:r>
              <a:rPr lang="ko-KR" altLang="en-US" sz="900" dirty="0"/>
              <a:t>, </a:t>
            </a:r>
            <a:r>
              <a:rPr lang="ko-KR" altLang="en-US" sz="900" dirty="0" err="1"/>
              <a:t>primary_key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, </a:t>
            </a:r>
            <a:r>
              <a:rPr lang="ko-KR" altLang="en-US" sz="900" dirty="0" err="1"/>
              <a:t>index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str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String</a:t>
            </a:r>
            <a:r>
              <a:rPr lang="ko-KR" altLang="en-US" sz="900" dirty="0"/>
              <a:t>, </a:t>
            </a:r>
            <a:r>
              <a:rPr lang="ko-KR" altLang="en-US" sz="900" dirty="0" err="1"/>
              <a:t>nullable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# 관계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nodes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list</a:t>
            </a:r>
            <a:r>
              <a:rPr lang="ko-KR" altLang="en-US" sz="900" dirty="0"/>
              <a:t>["</a:t>
            </a:r>
            <a:r>
              <a:rPr lang="ko-KR" altLang="en-US" sz="900" dirty="0" err="1"/>
              <a:t>Node</a:t>
            </a:r>
            <a:r>
              <a:rPr lang="ko-KR" altLang="en-US" sz="900" dirty="0"/>
              <a:t>"]] =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(</a:t>
            </a:r>
            <a:r>
              <a:rPr lang="ko-KR" altLang="en-US" sz="900" dirty="0" err="1"/>
              <a:t>back_populates</a:t>
            </a:r>
            <a:r>
              <a:rPr lang="ko-KR" altLang="en-US" sz="900" dirty="0"/>
              <a:t>="</a:t>
            </a:r>
            <a:r>
              <a:rPr lang="ko-KR" altLang="en-US" sz="900" dirty="0" err="1"/>
              <a:t>project</a:t>
            </a:r>
            <a:r>
              <a:rPr lang="ko-KR" altLang="en-US" sz="900" dirty="0"/>
              <a:t>", </a:t>
            </a:r>
            <a:r>
              <a:rPr lang="ko-KR" altLang="en-US" sz="900" dirty="0" err="1"/>
              <a:t>cascade</a:t>
            </a:r>
            <a:r>
              <a:rPr lang="ko-KR" altLang="en-US" sz="900" dirty="0"/>
              <a:t>="</a:t>
            </a:r>
            <a:r>
              <a:rPr lang="ko-KR" altLang="en-US" sz="900" dirty="0" err="1"/>
              <a:t>all</a:t>
            </a:r>
            <a:r>
              <a:rPr lang="ko-KR" altLang="en-US" sz="900" dirty="0"/>
              <a:t>, </a:t>
            </a:r>
            <a:r>
              <a:rPr lang="ko-KR" altLang="en-US" sz="900" dirty="0" err="1"/>
              <a:t>delete-orphan</a:t>
            </a:r>
            <a:r>
              <a:rPr lang="ko-KR" altLang="en-US" sz="900" dirty="0"/>
              <a:t>")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class</a:t>
            </a:r>
            <a:r>
              <a:rPr lang="ko-KR" altLang="en-US" sz="900" dirty="0"/>
              <a:t> </a:t>
            </a:r>
            <a:r>
              <a:rPr lang="ko-KR" altLang="en-US" sz="900" dirty="0" err="1"/>
              <a:t>Node</a:t>
            </a:r>
            <a:r>
              <a:rPr lang="ko-KR" altLang="en-US" sz="900" dirty="0"/>
              <a:t>(</a:t>
            </a:r>
            <a:r>
              <a:rPr lang="ko-KR" altLang="en-US" sz="900" dirty="0" err="1"/>
              <a:t>Base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__</a:t>
            </a:r>
            <a:r>
              <a:rPr lang="ko-KR" altLang="en-US" sz="900" dirty="0" err="1"/>
              <a:t>tablename</a:t>
            </a:r>
            <a:r>
              <a:rPr lang="ko-KR" altLang="en-US" sz="900" dirty="0"/>
              <a:t>__ = "</a:t>
            </a:r>
            <a:r>
              <a:rPr lang="ko-KR" altLang="en-US" sz="900" dirty="0" err="1"/>
              <a:t>nodes</a:t>
            </a:r>
            <a:r>
              <a:rPr lang="ko-KR" altLang="en-US" sz="900" dirty="0"/>
              <a:t>"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id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int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Integer</a:t>
            </a:r>
            <a:r>
              <a:rPr lang="ko-KR" altLang="en-US" sz="900" dirty="0"/>
              <a:t>, </a:t>
            </a:r>
            <a:r>
              <a:rPr lang="ko-KR" altLang="en-US" sz="900" dirty="0" err="1"/>
              <a:t>primary_key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, </a:t>
            </a:r>
            <a:r>
              <a:rPr lang="ko-KR" altLang="en-US" sz="900" dirty="0" err="1"/>
              <a:t>index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x: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, </a:t>
            </a:r>
            <a:r>
              <a:rPr lang="ko-KR" altLang="en-US" sz="900" dirty="0" err="1"/>
              <a:t>nullable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y: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, </a:t>
            </a:r>
            <a:r>
              <a:rPr lang="ko-KR" altLang="en-US" sz="900" dirty="0" err="1"/>
              <a:t>nullable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z: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Float</a:t>
            </a:r>
            <a:r>
              <a:rPr lang="ko-KR" altLang="en-US" sz="900" dirty="0"/>
              <a:t>, </a:t>
            </a:r>
            <a:r>
              <a:rPr lang="ko-KR" altLang="en-US" sz="900" dirty="0" err="1"/>
              <a:t>nullable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project_id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</a:t>
            </a:r>
            <a:r>
              <a:rPr lang="ko-KR" altLang="en-US" sz="900" dirty="0" err="1"/>
              <a:t>int</a:t>
            </a:r>
            <a:r>
              <a:rPr lang="ko-KR" altLang="en-US" sz="900" dirty="0"/>
              <a:t>] = </a:t>
            </a:r>
            <a:r>
              <a:rPr lang="ko-KR" altLang="en-US" sz="900" dirty="0" err="1"/>
              <a:t>mapped_column</a:t>
            </a:r>
            <a:r>
              <a:rPr lang="ko-KR" altLang="en-US" sz="900" dirty="0"/>
              <a:t>(</a:t>
            </a:r>
            <a:r>
              <a:rPr lang="ko-KR" altLang="en-US" sz="900" dirty="0" err="1"/>
              <a:t>ForeignKey</a:t>
            </a:r>
            <a:r>
              <a:rPr lang="ko-KR" altLang="en-US" sz="900" dirty="0"/>
              <a:t>("</a:t>
            </a:r>
            <a:r>
              <a:rPr lang="ko-KR" altLang="en-US" sz="900" dirty="0" err="1"/>
              <a:t>projects.id</a:t>
            </a:r>
            <a:r>
              <a:rPr lang="ko-KR" altLang="en-US" sz="900" dirty="0"/>
              <a:t>"), </a:t>
            </a:r>
            <a:r>
              <a:rPr lang="ko-KR" altLang="en-US" sz="900" dirty="0" err="1"/>
              <a:t>index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project</a:t>
            </a:r>
            <a:r>
              <a:rPr lang="ko-KR" altLang="en-US" sz="900" dirty="0"/>
              <a:t>: </a:t>
            </a:r>
            <a:r>
              <a:rPr lang="ko-KR" altLang="en-US" sz="900" dirty="0" err="1"/>
              <a:t>Mapped</a:t>
            </a:r>
            <a:r>
              <a:rPr lang="ko-KR" altLang="en-US" sz="900" dirty="0"/>
              <a:t>[Project] =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(</a:t>
            </a:r>
            <a:r>
              <a:rPr lang="ko-KR" altLang="en-US" sz="900" dirty="0" err="1"/>
              <a:t>back_populates</a:t>
            </a:r>
            <a:r>
              <a:rPr lang="ko-KR" altLang="en-US" sz="900" dirty="0"/>
              <a:t>="</a:t>
            </a:r>
            <a:r>
              <a:rPr lang="ko-KR" altLang="en-US" sz="900" dirty="0" err="1"/>
              <a:t>nodes</a:t>
            </a:r>
            <a:r>
              <a:rPr lang="ko-KR" altLang="en-US" sz="9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899569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9C960-D73D-7DA1-7A5E-62E31C21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450805E-BEB7-5FE4-4020-CB567DAE034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7AF594-E13B-85D7-8981-229B5F256348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9A4492-AFBE-C9E4-5E3A-C166316822BB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7CD286-09E1-CB30-43AE-9FD7127FFAFD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27476-309D-2F18-9F7E-FC8D220D3B8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487B0-4AED-9B66-1FED-777D8B9A2EC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3DFD915-810C-678D-BD70-4CBFEC334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342112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🧾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app/schemas.py (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v2)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EADC5-4DD3-AEDE-6E2F-E8FF4408D79B}"/>
              </a:ext>
            </a:extLst>
          </p:cNvPr>
          <p:cNvSpPr txBox="1"/>
          <p:nvPr/>
        </p:nvSpPr>
        <p:spPr>
          <a:xfrm>
            <a:off x="8621934" y="1045519"/>
            <a:ext cx="35052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pydantic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, Field</a:t>
            </a:r>
          </a:p>
          <a:p>
            <a:r>
              <a:rPr lang="en-US" altLang="ko-KR" sz="900" dirty="0"/>
              <a:t>from typing import List</a:t>
            </a:r>
          </a:p>
          <a:p>
            <a:endParaRPr lang="en-US" altLang="ko-KR" sz="900" dirty="0"/>
          </a:p>
          <a:p>
            <a:r>
              <a:rPr lang="en-US" altLang="ko-KR" sz="900" dirty="0"/>
              <a:t># ---------- Projects ----------</a:t>
            </a:r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ProjectCreate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name: str = Field(</a:t>
            </a:r>
            <a:r>
              <a:rPr lang="en-US" altLang="ko-KR" sz="900" dirty="0" err="1"/>
              <a:t>min_length</a:t>
            </a:r>
            <a:r>
              <a:rPr lang="en-US" altLang="ko-KR" sz="900" dirty="0"/>
              <a:t>=1, </a:t>
            </a:r>
            <a:r>
              <a:rPr lang="en-US" altLang="ko-KR" sz="900" dirty="0" err="1"/>
              <a:t>max_length</a:t>
            </a:r>
            <a:r>
              <a:rPr lang="en-US" altLang="ko-KR" sz="900" dirty="0"/>
              <a:t>=100)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ProjectOut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id: int</a:t>
            </a:r>
          </a:p>
          <a:p>
            <a:r>
              <a:rPr lang="en-US" altLang="ko-KR" sz="900" dirty="0"/>
              <a:t>    name: str</a:t>
            </a:r>
          </a:p>
          <a:p>
            <a:r>
              <a:rPr lang="en-US" altLang="ko-KR" sz="900" dirty="0"/>
              <a:t>    class Config: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from_attributes</a:t>
            </a:r>
            <a:r>
              <a:rPr lang="en-US" altLang="ko-KR" sz="900" dirty="0"/>
              <a:t> = True</a:t>
            </a:r>
          </a:p>
          <a:p>
            <a:endParaRPr lang="en-US" altLang="ko-KR" sz="900" dirty="0"/>
          </a:p>
          <a:p>
            <a:r>
              <a:rPr lang="en-US" altLang="ko-KR" sz="900" dirty="0"/>
              <a:t># ---------- Nodes ----------</a:t>
            </a:r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NodeCreate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x: float</a:t>
            </a:r>
          </a:p>
          <a:p>
            <a:r>
              <a:rPr lang="en-US" altLang="ko-KR" sz="900" dirty="0"/>
              <a:t>    y: float</a:t>
            </a:r>
          </a:p>
          <a:p>
            <a:r>
              <a:rPr lang="en-US" altLang="ko-KR" sz="900" dirty="0"/>
              <a:t>    z: float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NodeBatchCreate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nodes: List[</a:t>
            </a:r>
            <a:r>
              <a:rPr lang="en-US" altLang="ko-KR" sz="900" dirty="0" err="1"/>
              <a:t>NodeCreate</a:t>
            </a:r>
            <a:r>
              <a:rPr lang="en-US" altLang="ko-KR" sz="900" dirty="0"/>
              <a:t>]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NodeOut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id: int</a:t>
            </a:r>
          </a:p>
          <a:p>
            <a:r>
              <a:rPr lang="en-US" altLang="ko-KR" sz="900" dirty="0"/>
              <a:t>    x: float</a:t>
            </a:r>
          </a:p>
          <a:p>
            <a:r>
              <a:rPr lang="en-US" altLang="ko-KR" sz="900" dirty="0"/>
              <a:t>    y: float</a:t>
            </a:r>
          </a:p>
          <a:p>
            <a:r>
              <a:rPr lang="en-US" altLang="ko-KR" sz="900" dirty="0"/>
              <a:t>    z: float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</a:t>
            </a:r>
          </a:p>
          <a:p>
            <a:r>
              <a:rPr lang="en-US" altLang="ko-KR" sz="900" dirty="0"/>
              <a:t>    class Config: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from_attributes</a:t>
            </a:r>
            <a:r>
              <a:rPr lang="en-US" altLang="ko-KR" sz="900" dirty="0"/>
              <a:t> = True</a:t>
            </a:r>
          </a:p>
          <a:p>
            <a:endParaRPr lang="en-US" altLang="ko-KR" sz="900" dirty="0"/>
          </a:p>
          <a:p>
            <a:r>
              <a:rPr lang="en-US" altLang="ko-KR" sz="900" dirty="0"/>
              <a:t># ---------- Analysis (Job mock) ----------</a:t>
            </a:r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AnalysisRunRequest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type: str = Field(default="</a:t>
            </a:r>
            <a:r>
              <a:rPr lang="en-US" altLang="ko-KR" sz="900" dirty="0" err="1"/>
              <a:t>linear_static</a:t>
            </a:r>
            <a:r>
              <a:rPr lang="en-US" altLang="ko-KR" sz="900" dirty="0"/>
              <a:t>")  # </a:t>
            </a:r>
            <a:r>
              <a:rPr lang="ko-KR" altLang="en-US" sz="900" dirty="0"/>
              <a:t>예</a:t>
            </a:r>
            <a:r>
              <a:rPr lang="en-US" altLang="ko-KR" sz="900" dirty="0"/>
              <a:t>: </a:t>
            </a:r>
            <a:r>
              <a:rPr lang="en-US" altLang="ko-KR" sz="900" dirty="0" err="1"/>
              <a:t>linear_static</a:t>
            </a:r>
            <a:endParaRPr lang="en-US" altLang="ko-KR" sz="900" dirty="0"/>
          </a:p>
          <a:p>
            <a:r>
              <a:rPr lang="en-US" altLang="ko-KR" sz="900" dirty="0"/>
              <a:t>    note: str | None = None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AnalysisRunStatus</a:t>
            </a:r>
            <a:r>
              <a:rPr lang="en-US" altLang="ko-KR" sz="900" dirty="0"/>
              <a:t>(</a:t>
            </a:r>
            <a:r>
              <a:rPr lang="en-US" altLang="ko-KR" sz="900" dirty="0" err="1"/>
              <a:t>BaseModel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: str</a:t>
            </a:r>
          </a:p>
          <a:p>
            <a:r>
              <a:rPr lang="en-US" altLang="ko-KR" sz="900" dirty="0"/>
              <a:t>    status: str  # </a:t>
            </a:r>
            <a:r>
              <a:rPr lang="en-US" altLang="ko-KR" sz="900" dirty="0" err="1"/>
              <a:t>queued|running|succeeded|failed</a:t>
            </a:r>
            <a:endParaRPr lang="en-US" altLang="ko-KR" sz="900" dirty="0"/>
          </a:p>
          <a:p>
            <a:r>
              <a:rPr lang="en-US" altLang="ko-KR" sz="900" dirty="0"/>
              <a:t>    message: str | None = None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9F0734-FD71-C6A1-945C-2F6E1159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1554329"/>
            <a:ext cx="3421129" cy="25927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BAC42E-EE6C-D747-D52E-64105B41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54" y="1554330"/>
            <a:ext cx="2353052" cy="36939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88EE0C-2C8F-4462-C410-9D4125570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4330"/>
            <a:ext cx="4676334" cy="19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7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4B17E-C48E-7958-8C8D-F8DAC71E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DF127-FCD2-4013-9796-629BEEF0554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71CF5-FB1B-CF69-18E4-F2FD8CFED4CD}"/>
              </a:ext>
            </a:extLst>
          </p:cNvPr>
          <p:cNvSpPr txBox="1"/>
          <p:nvPr/>
        </p:nvSpPr>
        <p:spPr>
          <a:xfrm>
            <a:off x="0" y="69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참고사항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0B59B-4086-F764-C84D-C5B52E443AC3}"/>
              </a:ext>
            </a:extLst>
          </p:cNvPr>
          <p:cNvSpPr txBox="1"/>
          <p:nvPr/>
        </p:nvSpPr>
        <p:spPr>
          <a:xfrm>
            <a:off x="339725" y="526534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</a:t>
            </a:r>
            <a:r>
              <a:rPr lang="ko-KR" altLang="en-US" b="1" dirty="0"/>
              <a:t>의 필요성 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17" name="Picture 4" descr="느낌표 - 무료 모양과 기호개 아이콘">
            <a:extLst>
              <a:ext uri="{FF2B5EF4-FFF2-40B4-BE49-F238E27FC236}">
                <a16:creationId xmlns:a16="http://schemas.microsoft.com/office/drawing/2014/main" id="{27BB1CFE-5B53-676C-F894-46F2AE10F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-12648" r="21108"/>
          <a:stretch/>
        </p:blipFill>
        <p:spPr bwMode="auto">
          <a:xfrm>
            <a:off x="11052796" y="1"/>
            <a:ext cx="11392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DCEFE1-1E89-47C0-2372-362CF0DF3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2473" y="1170774"/>
            <a:ext cx="9107054" cy="425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 사용 방식의 진화: 사람 중심 → 프로그램 중심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 1.0 (문서 전달)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서버가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문서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보내고, 사람(브라우저)이 읽음.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예: 뉴스 기사 페이지, 공지사항 페이지.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웹 2.0 (상호작용/SPA)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페이지 전체를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갈아끼우지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않고, **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부분 데이터(JSON)**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가져와서 화면을 갱신(AJAX).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사람은 여전히 화면을 보지만, 뒤에서는 **기계가 읽는 데이터(=JSON)**가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오고감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지금 (서비스 간 연결/앱/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모바일 앱,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앱, 서버-서버,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RPA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 “사람이 아닌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프로그램”이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데이터를 주고받음.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이때는 “사람이 읽는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HTML”보다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**기계가 읽는 규격(계약)**이 중요 →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필수.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요약: 처음엔 “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사람↔서버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(HTML)”, 지금은 “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프로그램↔서버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(JSON 등)”이 핵심이므로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API가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필요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합니다.</a:t>
            </a:r>
          </a:p>
        </p:txBody>
      </p:sp>
    </p:spTree>
    <p:extLst>
      <p:ext uri="{BB962C8B-B14F-4D97-AF65-F5344CB8AC3E}">
        <p14:creationId xmlns:p14="http://schemas.microsoft.com/office/powerpoint/2010/main" val="350802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92D02-0C8F-FE9B-0802-CA7D7CE5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799D09-615A-D699-28D2-BEA5848B97D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77BA2C-D65B-2196-D4A1-BEE37C8D980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B2AEF8-FE6E-80E9-7267-70394234DC2D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1E58F8-C739-F474-BA4E-E9C48B8C485B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3F77F-B844-DAA9-DF57-8A141228A8E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B64A5-4E74-F36B-8C44-504D4DACF9D2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4554093-8290-640B-CC84-A2BA70795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279916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🧭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app/routers/projects.py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7E8BF-1353-614B-1DCE-14787855E2CE}"/>
              </a:ext>
            </a:extLst>
          </p:cNvPr>
          <p:cNvSpPr txBox="1"/>
          <p:nvPr/>
        </p:nvSpPr>
        <p:spPr>
          <a:xfrm>
            <a:off x="7478934" y="1422019"/>
            <a:ext cx="350520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, Depends,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, status</a:t>
            </a:r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sqlalchemy.orm</a:t>
            </a:r>
            <a:r>
              <a:rPr lang="en-US" altLang="ko-KR" sz="900" dirty="0"/>
              <a:t> import Session</a:t>
            </a:r>
          </a:p>
          <a:p>
            <a:r>
              <a:rPr lang="en-US" altLang="ko-KR" sz="900" dirty="0"/>
              <a:t>from typing import List</a:t>
            </a:r>
          </a:p>
          <a:p>
            <a:endParaRPr lang="en-US" altLang="ko-KR" sz="900" dirty="0"/>
          </a:p>
          <a:p>
            <a:r>
              <a:rPr lang="en-US" altLang="ko-KR" sz="900" dirty="0"/>
              <a:t>from ..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get_db</a:t>
            </a:r>
            <a:endParaRPr lang="en-US" altLang="ko-KR" sz="900" dirty="0"/>
          </a:p>
          <a:p>
            <a:r>
              <a:rPr lang="en-US" altLang="ko-KR" sz="900" dirty="0"/>
              <a:t>from .. import models as m, schemas as s</a:t>
            </a:r>
          </a:p>
          <a:p>
            <a:endParaRPr lang="en-US" altLang="ko-KR" sz="900" dirty="0"/>
          </a:p>
          <a:p>
            <a:r>
              <a:rPr lang="en-US" altLang="ko-KR" sz="900" dirty="0"/>
              <a:t>router =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(prefix="/projects", tags=["Projects"])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@router.post("",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, 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=status.HTTP_201_CREATED)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create_project</a:t>
            </a:r>
            <a:r>
              <a:rPr lang="en-US" altLang="ko-KR" sz="900" dirty="0"/>
              <a:t>(payload: </a:t>
            </a:r>
            <a:r>
              <a:rPr lang="en-US" altLang="ko-KR" sz="900" dirty="0" err="1"/>
              <a:t>s.ProjectCreate</a:t>
            </a:r>
            <a:r>
              <a:rPr lang="en-US" altLang="ko-KR" sz="900" dirty="0"/>
              <a:t>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(name=payload.name)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db.add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db.commit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db.refresh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proj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@router.get("",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=List[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])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list_projects</a:t>
            </a:r>
            <a:r>
              <a:rPr lang="en-US" altLang="ko-KR" sz="900" dirty="0"/>
              <a:t>(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db.query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).</a:t>
            </a:r>
            <a:r>
              <a:rPr lang="en-US" altLang="ko-KR" sz="900" dirty="0" err="1"/>
              <a:t>order_by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m.Project.id.desc</a:t>
            </a:r>
            <a:r>
              <a:rPr lang="en-US" altLang="ko-KR" sz="900" dirty="0"/>
              <a:t>()).all()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@router.get("/{project_id}",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s.ProjectOut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get_project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proj</a:t>
            </a:r>
            <a:endParaRPr lang="en-US" altLang="ko-KR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048694-ECE1-2ECB-F513-0A7BFCC3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1" y="1422019"/>
            <a:ext cx="5194502" cy="52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97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D491-761D-8CA4-F285-1A9D93A2E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D292FE-7818-E601-2E99-1FCEF4083196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E7518D4-A831-E333-EE93-45954E9846E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590586-587A-6996-4B54-F0024FD775C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F584079-D5ED-2828-1ED0-73E518BCD883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5BB2C-6CB1-7CDA-44CF-5A4306175128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AC8AB-F2B3-D7AF-AD46-0E0FD98CB6E4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2. </a:t>
            </a:r>
            <a:r>
              <a:rPr lang="ko-KR" altLang="en-US" dirty="0"/>
              <a:t>도메인 모델 정의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705E980-F95A-EF17-0AE4-39288788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26035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app/routers/nodes.py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5D2490-8D6F-E908-BA2B-798D706E61AA}"/>
              </a:ext>
            </a:extLst>
          </p:cNvPr>
          <p:cNvSpPr txBox="1"/>
          <p:nvPr/>
        </p:nvSpPr>
        <p:spPr>
          <a:xfrm>
            <a:off x="7850409" y="1279145"/>
            <a:ext cx="3505201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, Depends,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, status</a:t>
            </a:r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sqlalchemy.orm</a:t>
            </a:r>
            <a:r>
              <a:rPr lang="en-US" altLang="ko-KR" sz="900" dirty="0"/>
              <a:t> import Session</a:t>
            </a:r>
          </a:p>
          <a:p>
            <a:r>
              <a:rPr lang="en-US" altLang="ko-KR" sz="900" dirty="0"/>
              <a:t>from typing import List</a:t>
            </a:r>
          </a:p>
          <a:p>
            <a:endParaRPr lang="en-US" altLang="ko-KR" sz="900" dirty="0"/>
          </a:p>
          <a:p>
            <a:r>
              <a:rPr lang="en-US" altLang="ko-KR" sz="900" dirty="0"/>
              <a:t>from ..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get_db</a:t>
            </a:r>
            <a:endParaRPr lang="en-US" altLang="ko-KR" sz="900" dirty="0"/>
          </a:p>
          <a:p>
            <a:r>
              <a:rPr lang="en-US" altLang="ko-KR" sz="900" dirty="0"/>
              <a:t>from .. import models as m, schemas as s</a:t>
            </a:r>
          </a:p>
          <a:p>
            <a:endParaRPr lang="en-US" altLang="ko-KR" sz="900" dirty="0"/>
          </a:p>
          <a:p>
            <a:r>
              <a:rPr lang="en-US" altLang="ko-KR" sz="900" dirty="0"/>
              <a:t>router =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(prefix="/projects", tags=["Nodes"])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@router.post("/{project_id}/nodes",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=List[</a:t>
            </a:r>
            <a:r>
              <a:rPr lang="en-US" altLang="ko-KR" sz="900" dirty="0" err="1"/>
              <a:t>s.NodeOut</a:t>
            </a:r>
            <a:r>
              <a:rPr lang="en-US" altLang="ko-KR" sz="900" dirty="0"/>
              <a:t>], 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=status.HTTP_201_CREATED)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add_nodes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payload: </a:t>
            </a:r>
            <a:r>
              <a:rPr lang="en-US" altLang="ko-KR" sz="900" dirty="0" err="1"/>
              <a:t>s.NodeBatchCreate</a:t>
            </a:r>
            <a:r>
              <a:rPr lang="en-US" altLang="ko-KR" sz="900" dirty="0"/>
              <a:t>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r>
              <a:rPr lang="en-US" altLang="ko-KR" sz="900" dirty="0"/>
              <a:t>    nodes = []</a:t>
            </a:r>
          </a:p>
          <a:p>
            <a:r>
              <a:rPr lang="en-US" altLang="ko-KR" sz="900" dirty="0"/>
              <a:t>    for n in </a:t>
            </a:r>
            <a:r>
              <a:rPr lang="en-US" altLang="ko-KR" sz="900" dirty="0" err="1"/>
              <a:t>payload.nodes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node = </a:t>
            </a:r>
            <a:r>
              <a:rPr lang="en-US" altLang="ko-KR" sz="900" dirty="0" err="1"/>
              <a:t>m.Node</a:t>
            </a:r>
            <a:r>
              <a:rPr lang="en-US" altLang="ko-KR" sz="900" dirty="0"/>
              <a:t>(x=</a:t>
            </a:r>
            <a:r>
              <a:rPr lang="en-US" altLang="ko-KR" sz="900" dirty="0" err="1"/>
              <a:t>n.x</a:t>
            </a:r>
            <a:r>
              <a:rPr lang="en-US" altLang="ko-KR" sz="900" dirty="0"/>
              <a:t>, y=</a:t>
            </a:r>
            <a:r>
              <a:rPr lang="en-US" altLang="ko-KR" sz="900" dirty="0" err="1"/>
              <a:t>n.y</a:t>
            </a:r>
            <a:r>
              <a:rPr lang="en-US" altLang="ko-KR" sz="900" dirty="0"/>
              <a:t>, z=</a:t>
            </a:r>
            <a:r>
              <a:rPr lang="en-US" altLang="ko-KR" sz="900" dirty="0" err="1"/>
              <a:t>n.z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=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db.add</a:t>
            </a:r>
            <a:r>
              <a:rPr lang="en-US" altLang="ko-KR" sz="900" dirty="0"/>
              <a:t>(node)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nodes.append</a:t>
            </a:r>
            <a:r>
              <a:rPr lang="en-US" altLang="ko-KR" sz="900" dirty="0"/>
              <a:t>(node)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db.commit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/>
              <a:t>    for node in nodes: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db.refresh</a:t>
            </a:r>
            <a:r>
              <a:rPr lang="en-US" altLang="ko-KR" sz="900" dirty="0"/>
              <a:t>(node)</a:t>
            </a:r>
          </a:p>
          <a:p>
            <a:r>
              <a:rPr lang="en-US" altLang="ko-KR" sz="900" dirty="0"/>
              <a:t>    return nodes</a:t>
            </a:r>
          </a:p>
          <a:p>
            <a:endParaRPr lang="en-US" altLang="ko-KR" sz="900" dirty="0"/>
          </a:p>
          <a:p>
            <a:r>
              <a:rPr lang="en-US" altLang="ko-KR" sz="900" dirty="0"/>
              <a:t>@router.get("/{project_id}/nodes",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=List[</a:t>
            </a:r>
            <a:r>
              <a:rPr lang="en-US" altLang="ko-KR" sz="900" dirty="0" err="1"/>
              <a:t>s.NodeOut</a:t>
            </a:r>
            <a:r>
              <a:rPr lang="en-US" altLang="ko-KR" sz="900" dirty="0"/>
              <a:t>])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list_nodes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)):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r>
              <a:rPr lang="en-US" altLang="ko-KR" sz="900" dirty="0"/>
              <a:t>    return </a:t>
            </a:r>
            <a:r>
              <a:rPr lang="en-US" altLang="ko-KR" sz="900" dirty="0" err="1"/>
              <a:t>db.query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m.Node</a:t>
            </a:r>
            <a:r>
              <a:rPr lang="en-US" altLang="ko-KR" sz="900" dirty="0"/>
              <a:t>).filter(</a:t>
            </a:r>
            <a:r>
              <a:rPr lang="en-US" altLang="ko-KR" sz="900" dirty="0" err="1"/>
              <a:t>m.Node.project_id</a:t>
            </a:r>
            <a:r>
              <a:rPr lang="en-US" altLang="ko-KR" sz="900" dirty="0"/>
              <a:t> ==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).</a:t>
            </a:r>
            <a:r>
              <a:rPr lang="en-US" altLang="ko-KR" sz="900" dirty="0" err="1"/>
              <a:t>order_by</a:t>
            </a:r>
            <a:r>
              <a:rPr lang="en-US" altLang="ko-KR" sz="900" dirty="0"/>
              <a:t>(m.Node.id).all()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E1680D-5B22-EB84-F26F-59B2A5D34286}"/>
              </a:ext>
            </a:extLst>
          </p:cNvPr>
          <p:cNvGrpSpPr/>
          <p:nvPr/>
        </p:nvGrpSpPr>
        <p:grpSpPr>
          <a:xfrm>
            <a:off x="212477" y="1422019"/>
            <a:ext cx="5883523" cy="5303671"/>
            <a:chOff x="0" y="22224"/>
            <a:chExt cx="7583133" cy="683577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838D66-7D30-BA09-2BC6-468760E4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4"/>
            <a:stretch/>
          </p:blipFill>
          <p:spPr>
            <a:xfrm>
              <a:off x="0" y="22224"/>
              <a:ext cx="6942320" cy="683577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0643ADA-2D65-3F00-086B-14F2DE675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27" b="1645"/>
            <a:stretch/>
          </p:blipFill>
          <p:spPr>
            <a:xfrm>
              <a:off x="5797549" y="22224"/>
              <a:ext cx="1785584" cy="6835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364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E591D-A555-D718-5FE3-437E164BF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9880ED-4388-7A4C-391B-CB8C80B20ADC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6FC718-D03F-386F-21ED-385E3101523C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AD2A1E-C049-F332-1122-E7045DA9BC4E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C864CA-E794-B3D7-B0ED-1D2EC65D50D8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E2F47-1089-2E05-C61F-5A9579049EB1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BF0E2-B94F-F8F9-CCDE-B0B8E8CCDA0E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03AE1BE-97FA-7489-3027-6251C9138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8862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파일 추가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갱신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app/routers/analysis.py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759B0-1003-E7C0-5B65-4C5C5923881C}"/>
              </a:ext>
            </a:extLst>
          </p:cNvPr>
          <p:cNvSpPr txBox="1"/>
          <p:nvPr/>
        </p:nvSpPr>
        <p:spPr>
          <a:xfrm>
            <a:off x="6832600" y="1814045"/>
            <a:ext cx="535939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# app/routers/analysis.py</a:t>
            </a:r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asyncio</a:t>
            </a:r>
            <a:endParaRPr lang="en-US" altLang="ko-KR" sz="900" dirty="0"/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uuid</a:t>
            </a:r>
            <a:endParaRPr lang="en-US" altLang="ko-KR" sz="900" dirty="0"/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, Depends, </a:t>
            </a:r>
            <a:r>
              <a:rPr lang="en-US" altLang="ko-KR" sz="900" dirty="0" err="1"/>
              <a:t>BackgroundTasks</a:t>
            </a:r>
            <a:r>
              <a:rPr lang="en-US" altLang="ko-KR" sz="900" dirty="0"/>
              <a:t>,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, status</a:t>
            </a:r>
          </a:p>
          <a:p>
            <a:r>
              <a:rPr lang="en-US" altLang="ko-KR" sz="900" dirty="0"/>
              <a:t>from </a:t>
            </a:r>
            <a:r>
              <a:rPr lang="en-US" altLang="ko-KR" sz="900" dirty="0" err="1"/>
              <a:t>sqlalchemy.orm</a:t>
            </a:r>
            <a:r>
              <a:rPr lang="en-US" altLang="ko-KR" sz="900" dirty="0"/>
              <a:t> import Session</a:t>
            </a:r>
          </a:p>
          <a:p>
            <a:endParaRPr lang="en-US" altLang="ko-KR" sz="900" dirty="0"/>
          </a:p>
          <a:p>
            <a:r>
              <a:rPr lang="en-US" altLang="ko-KR" sz="900" dirty="0"/>
              <a:t>from ..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get_db</a:t>
            </a:r>
            <a:endParaRPr lang="en-US" altLang="ko-KR" sz="900" dirty="0"/>
          </a:p>
          <a:p>
            <a:r>
              <a:rPr lang="en-US" altLang="ko-KR" sz="900" dirty="0"/>
              <a:t>from .. import models as m, schemas as s</a:t>
            </a:r>
          </a:p>
          <a:p>
            <a:endParaRPr lang="en-US" altLang="ko-KR" sz="900" dirty="0"/>
          </a:p>
          <a:p>
            <a:r>
              <a:rPr lang="en-US" altLang="ko-KR" sz="900" dirty="0"/>
              <a:t>router = </a:t>
            </a:r>
            <a:r>
              <a:rPr lang="en-US" altLang="ko-KR" sz="900" dirty="0" err="1"/>
              <a:t>APIRouter</a:t>
            </a:r>
            <a:r>
              <a:rPr lang="en-US" altLang="ko-KR" sz="900" dirty="0"/>
              <a:t>(prefix="/analysis", tags=["Analysis"])</a:t>
            </a:r>
          </a:p>
          <a:p>
            <a:endParaRPr lang="en-US" altLang="ko-KR" sz="900" dirty="0"/>
          </a:p>
          <a:p>
            <a:r>
              <a:rPr lang="en-US" altLang="ko-KR" sz="900" dirty="0"/>
              <a:t># --- </a:t>
            </a:r>
            <a:r>
              <a:rPr lang="ko-KR" altLang="en-US" sz="900" dirty="0"/>
              <a:t>간단한 인메모리 </a:t>
            </a:r>
            <a:r>
              <a:rPr lang="en-US" altLang="ko-KR" sz="900" dirty="0"/>
              <a:t>Job </a:t>
            </a:r>
            <a:r>
              <a:rPr lang="ko-KR" altLang="en-US" sz="900" dirty="0"/>
              <a:t>저장소 </a:t>
            </a:r>
            <a:r>
              <a:rPr lang="en-US" altLang="ko-KR" sz="900" dirty="0"/>
              <a:t>(</a:t>
            </a:r>
            <a:r>
              <a:rPr lang="ko-KR" altLang="en-US" sz="900" dirty="0"/>
              <a:t>데모용</a:t>
            </a:r>
            <a:r>
              <a:rPr lang="en-US" altLang="ko-KR" sz="900" dirty="0"/>
              <a:t>) ---</a:t>
            </a:r>
          </a:p>
          <a:p>
            <a:r>
              <a:rPr lang="en-US" altLang="ko-KR" sz="900" dirty="0"/>
              <a:t>JOB_STORE: </a:t>
            </a:r>
            <a:r>
              <a:rPr lang="en-US" altLang="ko-KR" sz="900" dirty="0" err="1"/>
              <a:t>dict</a:t>
            </a:r>
            <a:r>
              <a:rPr lang="en-US" altLang="ko-KR" sz="900" dirty="0"/>
              <a:t>[str, 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] = {}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CA441F-9C75-9E4A-5A3D-F8E727DD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1814045"/>
            <a:ext cx="6306430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95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AEE35-04E2-F3E0-F534-F6AA4699D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6FB515-2D7D-4A3A-7B0E-EC501CF7BCB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14A645F-4320-F0F6-3CEC-B9A20132B75D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5792FFF-D45F-8944-7655-C35FE978BCC3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41A600A-4A3B-3879-3D9A-9A5099469456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69540-C666-A4A4-5193-CC91428FB62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6E249-43FD-EF23-748C-084FC3B39600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F623C-ED35-5331-8387-E57421889683}"/>
              </a:ext>
            </a:extLst>
          </p:cNvPr>
          <p:cNvSpPr txBox="1"/>
          <p:nvPr/>
        </p:nvSpPr>
        <p:spPr>
          <a:xfrm>
            <a:off x="6832600" y="1814045"/>
            <a:ext cx="53593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async def _</a:t>
            </a:r>
            <a:r>
              <a:rPr lang="en-US" altLang="ko-KR" sz="900" dirty="0" err="1"/>
              <a:t>simulate_solver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: str,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 req: </a:t>
            </a:r>
            <a:r>
              <a:rPr lang="en-US" altLang="ko-KR" sz="900" dirty="0" err="1"/>
              <a:t>s.AnalysisRunRequest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"""</a:t>
            </a:r>
          </a:p>
          <a:p>
            <a:r>
              <a:rPr lang="en-US" altLang="ko-KR" sz="900" dirty="0"/>
              <a:t>    </a:t>
            </a:r>
            <a:r>
              <a:rPr lang="ko-KR" altLang="en-US" sz="900" dirty="0"/>
              <a:t>실제 </a:t>
            </a:r>
            <a:r>
              <a:rPr lang="ko-KR" altLang="en-US" sz="900" dirty="0" err="1"/>
              <a:t>솔버</a:t>
            </a:r>
            <a:r>
              <a:rPr lang="ko-KR" altLang="en-US" sz="900" dirty="0"/>
              <a:t> 대신 상태 전이만 </a:t>
            </a:r>
            <a:r>
              <a:rPr lang="ko-KR" altLang="en-US" sz="900" dirty="0" err="1"/>
              <a:t>모킹합니다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</a:t>
            </a:r>
            <a:r>
              <a:rPr lang="ko-KR" altLang="en-US" sz="900" dirty="0"/>
              <a:t>여기서 필요한 경우</a:t>
            </a:r>
            <a:r>
              <a:rPr lang="en-US" altLang="ko-KR" sz="900" dirty="0"/>
              <a:t>: DB </a:t>
            </a:r>
            <a:r>
              <a:rPr lang="ko-KR" altLang="en-US" sz="900" dirty="0"/>
              <a:t>조회</a:t>
            </a:r>
            <a:r>
              <a:rPr lang="en-US" altLang="ko-KR" sz="900" dirty="0"/>
              <a:t>(</a:t>
            </a:r>
            <a:r>
              <a:rPr lang="ko-KR" altLang="en-US" sz="900" dirty="0"/>
              <a:t>노드 수</a:t>
            </a:r>
            <a:r>
              <a:rPr lang="en-US" altLang="ko-KR" sz="900" dirty="0"/>
              <a:t>), </a:t>
            </a:r>
            <a:r>
              <a:rPr lang="ko-KR" altLang="en-US" sz="900" dirty="0"/>
              <a:t>간단 계산</a:t>
            </a:r>
            <a:r>
              <a:rPr lang="en-US" altLang="ko-KR" sz="900" dirty="0"/>
              <a:t>, </a:t>
            </a:r>
            <a:r>
              <a:rPr lang="ko-KR" altLang="en-US" sz="900" dirty="0"/>
              <a:t>로그 적재 등을 </a:t>
            </a:r>
            <a:r>
              <a:rPr lang="ko-KR" altLang="en-US" sz="900" dirty="0" err="1"/>
              <a:t>흉내낼</a:t>
            </a:r>
            <a:r>
              <a:rPr lang="ko-KR" altLang="en-US" sz="900" dirty="0"/>
              <a:t> 수 있음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"""</a:t>
            </a:r>
          </a:p>
          <a:p>
            <a:r>
              <a:rPr lang="en-US" altLang="ko-KR" sz="900" dirty="0"/>
              <a:t>    try:</a:t>
            </a:r>
          </a:p>
          <a:p>
            <a:r>
              <a:rPr lang="en-US" altLang="ko-KR" sz="900" dirty="0"/>
              <a:t>        # 1) running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].status = "running"</a:t>
            </a:r>
          </a:p>
          <a:p>
            <a:r>
              <a:rPr lang="en-US" altLang="ko-KR" sz="900" dirty="0"/>
              <a:t>        # </a:t>
            </a:r>
            <a:r>
              <a:rPr lang="ko-KR" altLang="en-US" sz="900" dirty="0"/>
              <a:t>계산 중</a:t>
            </a:r>
            <a:r>
              <a:rPr lang="en-US" altLang="ko-KR" sz="900" dirty="0"/>
              <a:t>… (</a:t>
            </a:r>
            <a:r>
              <a:rPr lang="ko-KR" altLang="en-US" sz="900" dirty="0"/>
              <a:t>진짜 환경에선 외부 </a:t>
            </a:r>
            <a:r>
              <a:rPr lang="ko-KR" altLang="en-US" sz="900" dirty="0" err="1"/>
              <a:t>솔버</a:t>
            </a:r>
            <a:r>
              <a:rPr lang="ko-KR" altLang="en-US" sz="900" dirty="0"/>
              <a:t> 호출</a:t>
            </a:r>
            <a:r>
              <a:rPr lang="en-US" altLang="ko-KR" sz="900" dirty="0"/>
              <a:t>/</a:t>
            </a:r>
            <a:r>
              <a:rPr lang="ko-KR" altLang="en-US" sz="900" dirty="0"/>
              <a:t>큐</a:t>
            </a:r>
            <a:r>
              <a:rPr lang="en-US" altLang="ko-KR" sz="900" dirty="0"/>
              <a:t>/</a:t>
            </a:r>
            <a:r>
              <a:rPr lang="ko-KR" altLang="en-US" sz="900" dirty="0"/>
              <a:t>컨테이너 작업 등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await </a:t>
            </a:r>
            <a:r>
              <a:rPr lang="en-US" altLang="ko-KR" sz="900" dirty="0" err="1"/>
              <a:t>asyncio.sleep</a:t>
            </a:r>
            <a:r>
              <a:rPr lang="en-US" altLang="ko-KR" sz="900" dirty="0"/>
              <a:t>(1.0)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# 2) </a:t>
            </a:r>
            <a:r>
              <a:rPr lang="ko-KR" altLang="en-US" sz="900" dirty="0"/>
              <a:t>성공 처리 </a:t>
            </a:r>
            <a:r>
              <a:rPr lang="en-US" altLang="ko-KR" sz="900" dirty="0"/>
              <a:t>(</a:t>
            </a:r>
            <a:r>
              <a:rPr lang="ko-KR" altLang="en-US" sz="900" dirty="0"/>
              <a:t>간단한 결과 메시지 부여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msg = f"{</a:t>
            </a:r>
            <a:r>
              <a:rPr lang="en-US" altLang="ko-KR" sz="900" dirty="0" err="1"/>
              <a:t>req.type</a:t>
            </a:r>
            <a:r>
              <a:rPr lang="en-US" altLang="ko-KR" sz="900" dirty="0"/>
              <a:t>} analysis finished for project {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}"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].status = "succeeded"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].message = msg</a:t>
            </a:r>
          </a:p>
          <a:p>
            <a:r>
              <a:rPr lang="en-US" altLang="ko-KR" sz="900" dirty="0"/>
              <a:t>    except Exception as e: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].status = "failed"</a:t>
            </a:r>
          </a:p>
          <a:p>
            <a:r>
              <a:rPr lang="en-US" altLang="ko-KR" sz="900" dirty="0"/>
              <a:t>    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].message = </a:t>
            </a:r>
            <a:r>
              <a:rPr lang="en-US" altLang="ko-KR" sz="900" dirty="0" err="1"/>
              <a:t>f"error</a:t>
            </a:r>
            <a:r>
              <a:rPr lang="en-US" altLang="ko-KR" sz="900" dirty="0"/>
              <a:t>: {e}"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A0549E-69D7-6ABE-865F-F12A74A27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8" y="1669439"/>
            <a:ext cx="6477904" cy="4391638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4DBB6AE-5A56-74A9-290D-60A2F351D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8862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파일 추가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갱신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app/routers/analysis.py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934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6BC3-D6BA-514E-DB6B-213D9B0B8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9CCABA1-3178-43ED-3C99-6F8BA246873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9FEF9F4-4B99-600F-1768-AE36B7A8AD1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9C8586-8ED6-C9CA-64C2-C4396E183A75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24D781C-ADB5-2A1B-2DE0-430B7915DAC8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EFB3A-2E96-138B-982E-9A03A8429D0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DC02B-8F56-1F04-004F-5DEE40F6985A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C3ED1-B0FC-5060-489F-A6C926F423AD}"/>
              </a:ext>
            </a:extLst>
          </p:cNvPr>
          <p:cNvSpPr txBox="1"/>
          <p:nvPr/>
        </p:nvSpPr>
        <p:spPr>
          <a:xfrm>
            <a:off x="6832600" y="1814045"/>
            <a:ext cx="5359399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@router.post(</a:t>
            </a:r>
          </a:p>
          <a:p>
            <a:r>
              <a:rPr lang="en-US" altLang="ko-KR" sz="900" dirty="0"/>
              <a:t>    "/projects/{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}/runs",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=status.HTTP_202_ACCEPTED,</a:t>
            </a:r>
          </a:p>
          <a:p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request_run</a:t>
            </a:r>
            <a:r>
              <a:rPr lang="en-US" altLang="ko-KR" sz="900" dirty="0"/>
              <a:t>(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: int,</a:t>
            </a:r>
          </a:p>
          <a:p>
            <a:r>
              <a:rPr lang="en-US" altLang="ko-KR" sz="900" dirty="0"/>
              <a:t>    payload: </a:t>
            </a:r>
            <a:r>
              <a:rPr lang="en-US" altLang="ko-KR" sz="900" dirty="0" err="1"/>
              <a:t>s.AnalysisRunRequest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bg</a:t>
            </a:r>
            <a:r>
              <a:rPr lang="en-US" altLang="ko-KR" sz="900" dirty="0"/>
              <a:t>: </a:t>
            </a:r>
            <a:r>
              <a:rPr lang="en-US" altLang="ko-KR" sz="900" dirty="0" err="1"/>
              <a:t>BackgroundTasks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db</a:t>
            </a:r>
            <a:r>
              <a:rPr lang="en-US" altLang="ko-KR" sz="900" dirty="0"/>
              <a:t>: Session = Depends(</a:t>
            </a:r>
            <a:r>
              <a:rPr lang="en-US" altLang="ko-KR" sz="900" dirty="0" err="1"/>
              <a:t>get_db</a:t>
            </a:r>
            <a:r>
              <a:rPr lang="en-US" altLang="ko-KR" sz="900" dirty="0"/>
              <a:t>),</a:t>
            </a:r>
          </a:p>
          <a:p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# 0) </a:t>
            </a:r>
            <a:r>
              <a:rPr lang="ko-KR" altLang="en-US" sz="900" dirty="0"/>
              <a:t>프로젝트 존재 여부 확인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db.get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m.Project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</a:t>
            </a:r>
            <a:r>
              <a:rPr lang="en-US" altLang="ko-KR" sz="900" dirty="0" err="1"/>
              <a:t>proj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detail="Project not found")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# (</a:t>
            </a:r>
            <a:r>
              <a:rPr lang="ko-KR" altLang="en-US" sz="900" dirty="0"/>
              <a:t>선택</a:t>
            </a:r>
            <a:r>
              <a:rPr lang="en-US" altLang="ko-KR" sz="900" dirty="0"/>
              <a:t>) </a:t>
            </a:r>
            <a:r>
              <a:rPr lang="ko-KR" altLang="en-US" sz="900" dirty="0"/>
              <a:t>사전 검증</a:t>
            </a:r>
            <a:r>
              <a:rPr lang="en-US" altLang="ko-KR" sz="900" dirty="0"/>
              <a:t>: </a:t>
            </a:r>
            <a:r>
              <a:rPr lang="ko-KR" altLang="en-US" sz="900" dirty="0"/>
              <a:t>노드 유무</a:t>
            </a:r>
            <a:r>
              <a:rPr lang="en-US" altLang="ko-KR" sz="900" dirty="0"/>
              <a:t>, </a:t>
            </a:r>
            <a:r>
              <a:rPr lang="ko-KR" altLang="en-US" sz="900" dirty="0"/>
              <a:t>동결 여부</a:t>
            </a:r>
            <a:r>
              <a:rPr lang="en-US" altLang="ko-KR" sz="900" dirty="0"/>
              <a:t>, </a:t>
            </a:r>
            <a:r>
              <a:rPr lang="ko-KR" altLang="en-US" sz="900" dirty="0"/>
              <a:t>메시 존재 등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# count = </a:t>
            </a:r>
            <a:r>
              <a:rPr lang="en-US" altLang="ko-KR" sz="900" dirty="0" err="1"/>
              <a:t>db.query</a:t>
            </a:r>
            <a:r>
              <a:rPr lang="en-US" altLang="ko-KR" sz="900" dirty="0"/>
              <a:t>(</a:t>
            </a:r>
            <a:r>
              <a:rPr lang="en-US" altLang="ko-KR" sz="900" dirty="0" err="1"/>
              <a:t>m.Node</a:t>
            </a:r>
            <a:r>
              <a:rPr lang="en-US" altLang="ko-KR" sz="900" dirty="0"/>
              <a:t>).filter(</a:t>
            </a:r>
            <a:r>
              <a:rPr lang="en-US" altLang="ko-KR" sz="900" dirty="0" err="1"/>
              <a:t>m.Node.project_id</a:t>
            </a:r>
            <a:r>
              <a:rPr lang="en-US" altLang="ko-KR" sz="900" dirty="0"/>
              <a:t> ==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).count()</a:t>
            </a:r>
          </a:p>
          <a:p>
            <a:r>
              <a:rPr lang="en-US" altLang="ko-KR" sz="900" dirty="0"/>
              <a:t>    # if count == 0:</a:t>
            </a:r>
          </a:p>
          <a:p>
            <a:r>
              <a:rPr lang="en-US" altLang="ko-KR" sz="900" dirty="0"/>
              <a:t>    #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=422, detail="No nodes in project")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# 1) Job </a:t>
            </a:r>
            <a:r>
              <a:rPr lang="ko-KR" altLang="en-US" sz="900" dirty="0"/>
              <a:t>생성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 = str(uuid.uuid4())</a:t>
            </a:r>
          </a:p>
          <a:p>
            <a:r>
              <a:rPr lang="en-US" altLang="ko-KR" sz="900" dirty="0"/>
              <a:t>   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 = 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=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, status="queued", message=None)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# 2) </a:t>
            </a:r>
            <a:r>
              <a:rPr lang="ko-KR" altLang="en-US" sz="900" dirty="0"/>
              <a:t>백그라운드 실행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 err="1"/>
              <a:t>bg.add_task</a:t>
            </a:r>
            <a:r>
              <a:rPr lang="en-US" altLang="ko-KR" sz="900" dirty="0"/>
              <a:t>(_</a:t>
            </a:r>
            <a:r>
              <a:rPr lang="en-US" altLang="ko-KR" sz="900" dirty="0" err="1"/>
              <a:t>simulate_solver</a:t>
            </a:r>
            <a:r>
              <a:rPr lang="en-US" altLang="ko-KR" sz="900" dirty="0"/>
              <a:t>, 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, </a:t>
            </a:r>
            <a:r>
              <a:rPr lang="en-US" altLang="ko-KR" sz="900" dirty="0" err="1"/>
              <a:t>project_id</a:t>
            </a:r>
            <a:r>
              <a:rPr lang="en-US" altLang="ko-KR" sz="900" dirty="0"/>
              <a:t>, payload)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return JOB_STORE[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]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10B35F-4F8F-8ADE-3F32-017D7CA4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6" y="1431493"/>
            <a:ext cx="5359399" cy="5261407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9720CB79-0247-94D4-5147-33C16E3B2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8862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파일 추가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갱신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app/routers/analysis.py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36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745F-C702-D228-5684-FC7831312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0BCAACE-5AAA-C22E-D2BA-B86140372C21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E8ED33-6454-9A91-C557-38C190AAA9C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346CC-9EAC-F169-1FD6-2C350F71B84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45FEDC0-1DF2-C0F0-5CEF-70D6171D2FA0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C9216-A1B5-3F38-6DCE-10C1C81ECE0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618DD-3DCA-526A-E860-05BCCE7CBDBE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EBD7E-9EB0-26BB-A06A-4357EFB916D7}"/>
              </a:ext>
            </a:extLst>
          </p:cNvPr>
          <p:cNvSpPr txBox="1"/>
          <p:nvPr/>
        </p:nvSpPr>
        <p:spPr>
          <a:xfrm>
            <a:off x="6832600" y="1814045"/>
            <a:ext cx="5359399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@router.get("/runs/{job_id}",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get_run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: str):</a:t>
            </a:r>
          </a:p>
          <a:p>
            <a:r>
              <a:rPr lang="en-US" altLang="ko-KR" sz="900" dirty="0"/>
              <a:t>    job = </a:t>
            </a:r>
            <a:r>
              <a:rPr lang="en-US" altLang="ko-KR" sz="900" dirty="0" err="1"/>
              <a:t>JOB_STORE.get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job: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detail="Job not found")</a:t>
            </a:r>
          </a:p>
          <a:p>
            <a:r>
              <a:rPr lang="en-US" altLang="ko-KR" sz="900" dirty="0"/>
              <a:t>    return job</a:t>
            </a:r>
          </a:p>
          <a:p>
            <a:endParaRPr lang="en-US" altLang="ko-KR" sz="900" dirty="0"/>
          </a:p>
          <a:p>
            <a:r>
              <a:rPr lang="en-US" altLang="ko-KR" sz="900" dirty="0"/>
              <a:t># (</a:t>
            </a:r>
            <a:r>
              <a:rPr lang="ko-KR" altLang="en-US" sz="900" dirty="0"/>
              <a:t>선택</a:t>
            </a:r>
            <a:r>
              <a:rPr lang="en-US" altLang="ko-KR" sz="900" dirty="0"/>
              <a:t>) </a:t>
            </a:r>
            <a:r>
              <a:rPr lang="ko-KR" altLang="en-US" sz="900" dirty="0"/>
              <a:t>취소 </a:t>
            </a:r>
            <a:r>
              <a:rPr lang="en-US" altLang="ko-KR" sz="900" dirty="0"/>
              <a:t>API</a:t>
            </a:r>
          </a:p>
          <a:p>
            <a:r>
              <a:rPr lang="en-US" altLang="ko-KR" sz="900" dirty="0"/>
              <a:t>@router.post("/runs/{job_id}:cancel", </a:t>
            </a:r>
            <a:r>
              <a:rPr lang="en-US" altLang="ko-KR" sz="900" dirty="0" err="1"/>
              <a:t>response_model</a:t>
            </a:r>
            <a:r>
              <a:rPr lang="en-US" altLang="ko-KR" sz="900" dirty="0"/>
              <a:t>=</a:t>
            </a:r>
            <a:r>
              <a:rPr lang="en-US" altLang="ko-KR" sz="900" dirty="0" err="1"/>
              <a:t>s.AnalysisRunStatus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cancel_run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: str):</a:t>
            </a:r>
          </a:p>
          <a:p>
            <a:r>
              <a:rPr lang="en-US" altLang="ko-KR" sz="900" dirty="0"/>
              <a:t>    job = </a:t>
            </a:r>
            <a:r>
              <a:rPr lang="en-US" altLang="ko-KR" sz="900" dirty="0" err="1"/>
              <a:t>JOB_STORE.get</a:t>
            </a:r>
            <a:r>
              <a:rPr lang="en-US" altLang="ko-KR" sz="900" dirty="0"/>
              <a:t>(</a:t>
            </a:r>
            <a:r>
              <a:rPr lang="en-US" altLang="ko-KR" sz="900" dirty="0" err="1"/>
              <a:t>job_id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if not job:</a:t>
            </a:r>
          </a:p>
          <a:p>
            <a:r>
              <a:rPr lang="en-US" altLang="ko-KR" sz="900" dirty="0"/>
              <a:t>        raise </a:t>
            </a:r>
            <a:r>
              <a:rPr lang="en-US" altLang="ko-KR" sz="900" dirty="0" err="1"/>
              <a:t>HTTPException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status_code</a:t>
            </a:r>
            <a:r>
              <a:rPr lang="en-US" altLang="ko-KR" sz="900" dirty="0"/>
              <a:t>=404, detail="Job not found")</a:t>
            </a:r>
          </a:p>
          <a:p>
            <a:r>
              <a:rPr lang="en-US" altLang="ko-KR" sz="900" dirty="0"/>
              <a:t>    if </a:t>
            </a:r>
            <a:r>
              <a:rPr lang="en-US" altLang="ko-KR" sz="900" dirty="0" err="1"/>
              <a:t>job.status</a:t>
            </a:r>
            <a:r>
              <a:rPr lang="en-US" altLang="ko-KR" sz="900" dirty="0"/>
              <a:t> in {"succeeded", "failed"}:</a:t>
            </a:r>
          </a:p>
          <a:p>
            <a:r>
              <a:rPr lang="en-US" altLang="ko-KR" sz="900" dirty="0"/>
              <a:t>        return job  # </a:t>
            </a:r>
            <a:r>
              <a:rPr lang="ko-KR" altLang="en-US" sz="900" dirty="0"/>
              <a:t>이미 종료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# </a:t>
            </a:r>
            <a:r>
              <a:rPr lang="ko-KR" altLang="en-US" sz="900" dirty="0"/>
              <a:t>데모</a:t>
            </a:r>
            <a:r>
              <a:rPr lang="en-US" altLang="ko-KR" sz="900" dirty="0"/>
              <a:t>: </a:t>
            </a:r>
            <a:r>
              <a:rPr lang="ko-KR" altLang="en-US" sz="900" dirty="0"/>
              <a:t>실제 취소는 실행 컨텍스트 제어가 필요</a:t>
            </a:r>
            <a:r>
              <a:rPr lang="en-US" altLang="ko-KR" sz="900" dirty="0"/>
              <a:t>. </a:t>
            </a:r>
            <a:r>
              <a:rPr lang="ko-KR" altLang="en-US" sz="900" dirty="0"/>
              <a:t>여기선 상태만 </a:t>
            </a:r>
            <a:r>
              <a:rPr lang="ko-KR" altLang="en-US" sz="900" dirty="0" err="1"/>
              <a:t>바꿔줌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job.status</a:t>
            </a:r>
            <a:r>
              <a:rPr lang="en-US" altLang="ko-KR" sz="900" dirty="0"/>
              <a:t> = "failed"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job.message</a:t>
            </a:r>
            <a:r>
              <a:rPr lang="en-US" altLang="ko-KR" sz="900" dirty="0"/>
              <a:t> = "canceled by user"</a:t>
            </a:r>
          </a:p>
          <a:p>
            <a:r>
              <a:rPr lang="en-US" altLang="ko-KR" sz="900" dirty="0"/>
              <a:t>    return job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EBBE4-DFAF-EBBC-9B61-A08B2910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0" y="1636097"/>
            <a:ext cx="5658640" cy="4458322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93ADA1CF-0D48-141C-5ABB-7F55D0D36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48862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파일 추가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갱신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app/routers/analysis.py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53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90A6-B458-A4B0-051D-A36EE5D1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3BF9E35-6D47-C700-9EFD-9F7AD365F6EC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E1904E-D9B1-8B3A-9A1B-CDEFA8FD669E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F9E3E61-5075-1BE7-E556-3F26F513505A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C85563-15C9-392B-E8A3-6E88B0B35A19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E400A-2A70-712F-45D7-C8C2D4356B4A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9A876-C330-914E-320F-6928404A240D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 err="1"/>
              <a:t>모킹</a:t>
            </a:r>
            <a:endParaRPr lang="ko-KR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8180523-1226-E553-85BE-816FB56B9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772679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응답 스키마 확인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app/schemas.py –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 단계에서 작성했으므로 내용 확인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47E79B-782D-B9D4-129C-282F3D18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3"/>
          <a:stretch/>
        </p:blipFill>
        <p:spPr>
          <a:xfrm>
            <a:off x="2499810" y="1990525"/>
            <a:ext cx="7192379" cy="27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75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DD2A-42F8-7EE6-60BC-CB9819754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912DF1-D278-7CE0-4021-333771F41AA9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40EE9B-9766-3A72-76E4-BF665C84213F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5BCD4CD-A6F2-6441-D8CC-BEBE8783ADB8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E73F5CE-35FD-75FD-00AB-D5F077CE8DDC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FB427-0539-81E0-8CC0-1579C0FE12A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9CF69-85E8-CDBA-EB36-0F2CBB1FBEE9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4. </a:t>
            </a:r>
            <a:r>
              <a:rPr lang="ko-KR" altLang="en-US" dirty="0" err="1"/>
              <a:t>메인에</a:t>
            </a:r>
            <a:r>
              <a:rPr lang="ko-KR" altLang="en-US" dirty="0"/>
              <a:t> 연결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4F4AD23-A9D1-E00B-7224-51B8F250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28552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C.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라우터 등록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app/main.py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CAB1C-EE5D-0F5F-8061-87E2E4C33EA8}"/>
              </a:ext>
            </a:extLst>
          </p:cNvPr>
          <p:cNvSpPr txBox="1"/>
          <p:nvPr/>
        </p:nvSpPr>
        <p:spPr>
          <a:xfrm>
            <a:off x="6832600" y="1997839"/>
            <a:ext cx="53593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altLang="ko-KR" sz="900" dirty="0"/>
              <a:t>from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 import </a:t>
            </a:r>
            <a:r>
              <a:rPr lang="en-US" altLang="ko-KR" sz="900" dirty="0" err="1"/>
              <a:t>FastAPI</a:t>
            </a:r>
            <a:endParaRPr lang="en-US" altLang="ko-KR" sz="900" dirty="0"/>
          </a:p>
          <a:p>
            <a:r>
              <a:rPr lang="en-US" altLang="ko-KR" sz="900" dirty="0"/>
              <a:t>from .</a:t>
            </a:r>
            <a:r>
              <a:rPr lang="en-US" altLang="ko-KR" sz="900" dirty="0" err="1"/>
              <a:t>db</a:t>
            </a:r>
            <a:r>
              <a:rPr lang="en-US" altLang="ko-KR" sz="900" dirty="0"/>
              <a:t> import engine, Base</a:t>
            </a:r>
          </a:p>
          <a:p>
            <a:r>
              <a:rPr lang="en-US" altLang="ko-KR" sz="900" dirty="0"/>
              <a:t>from .routers import projects, nodes, analysis</a:t>
            </a:r>
          </a:p>
          <a:p>
            <a:endParaRPr lang="en-US" altLang="ko-KR" sz="900" dirty="0"/>
          </a:p>
          <a:p>
            <a:r>
              <a:rPr lang="en-US" altLang="ko-KR" sz="900" dirty="0"/>
              <a:t># </a:t>
            </a:r>
            <a:r>
              <a:rPr lang="ko-KR" altLang="en-US" sz="900" dirty="0"/>
              <a:t>테이블 생성 </a:t>
            </a:r>
            <a:r>
              <a:rPr lang="en-US" altLang="ko-KR" sz="900" dirty="0"/>
              <a:t>(Alembic </a:t>
            </a:r>
            <a:r>
              <a:rPr lang="ko-KR" altLang="en-US" sz="900" dirty="0"/>
              <a:t>미사용 시 간편 초기화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err="1"/>
              <a:t>Base.metadata.create_all</a:t>
            </a:r>
            <a:r>
              <a:rPr lang="en-US" altLang="ko-KR" sz="900" dirty="0"/>
              <a:t>(bind=engine)</a:t>
            </a:r>
          </a:p>
          <a:p>
            <a:endParaRPr lang="en-US" altLang="ko-KR" sz="900" dirty="0"/>
          </a:p>
          <a:p>
            <a:r>
              <a:rPr lang="en-US" altLang="ko-KR" sz="900" dirty="0"/>
              <a:t>app = </a:t>
            </a:r>
            <a:r>
              <a:rPr lang="en-US" altLang="ko-KR" sz="900" dirty="0" err="1"/>
              <a:t>FastAPI</a:t>
            </a:r>
            <a:r>
              <a:rPr lang="en-US" altLang="ko-KR" sz="900" dirty="0"/>
              <a:t>(</a:t>
            </a:r>
          </a:p>
          <a:p>
            <a:r>
              <a:rPr lang="en-US" altLang="ko-KR" sz="900" dirty="0"/>
              <a:t>    title="Structural Analysis API (E2E Practice)",</a:t>
            </a:r>
          </a:p>
          <a:p>
            <a:r>
              <a:rPr lang="en-US" altLang="ko-KR" sz="900" dirty="0"/>
              <a:t>    version="0.1.0",</a:t>
            </a:r>
          </a:p>
          <a:p>
            <a:r>
              <a:rPr lang="en-US" altLang="ko-KR" sz="900" dirty="0"/>
              <a:t>)</a:t>
            </a:r>
          </a:p>
          <a:p>
            <a:endParaRPr lang="en-US" altLang="ko-KR" sz="900" dirty="0"/>
          </a:p>
          <a:p>
            <a:r>
              <a:rPr lang="en-US" altLang="ko-KR" sz="900" dirty="0"/>
              <a:t># </a:t>
            </a:r>
            <a:r>
              <a:rPr lang="ko-KR" altLang="en-US" sz="900" dirty="0"/>
              <a:t>라우터 등록</a:t>
            </a:r>
          </a:p>
          <a:p>
            <a:r>
              <a:rPr lang="en-US" altLang="ko-KR" sz="900" dirty="0" err="1"/>
              <a:t>app.include_router</a:t>
            </a:r>
            <a:r>
              <a:rPr lang="en-US" altLang="ko-KR" sz="900" dirty="0"/>
              <a:t>(</a:t>
            </a:r>
            <a:r>
              <a:rPr lang="en-US" altLang="ko-KR" sz="900" dirty="0" err="1"/>
              <a:t>projects.router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err="1"/>
              <a:t>app.include_router</a:t>
            </a:r>
            <a:r>
              <a:rPr lang="en-US" altLang="ko-KR" sz="900" dirty="0"/>
              <a:t>(</a:t>
            </a:r>
            <a:r>
              <a:rPr lang="en-US" altLang="ko-KR" sz="900" dirty="0" err="1"/>
              <a:t>nodes.router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err="1"/>
              <a:t>app.include_router</a:t>
            </a:r>
            <a:r>
              <a:rPr lang="en-US" altLang="ko-KR" sz="900" dirty="0"/>
              <a:t>(</a:t>
            </a:r>
            <a:r>
              <a:rPr lang="en-US" altLang="ko-KR" sz="900" dirty="0" err="1"/>
              <a:t>analysis.router</a:t>
            </a:r>
            <a:r>
              <a:rPr lang="en-US" altLang="ko-KR" sz="900" dirty="0"/>
              <a:t>)</a:t>
            </a:r>
          </a:p>
          <a:p>
            <a:endParaRPr lang="en-US" altLang="ko-KR" sz="900" dirty="0"/>
          </a:p>
          <a:p>
            <a:r>
              <a:rPr lang="en-US" altLang="ko-KR" sz="900" dirty="0"/>
              <a:t>@app.get("/")</a:t>
            </a:r>
          </a:p>
          <a:p>
            <a:r>
              <a:rPr lang="en-US" altLang="ko-KR" sz="900" dirty="0"/>
              <a:t>def </a:t>
            </a:r>
            <a:r>
              <a:rPr lang="en-US" altLang="ko-KR" sz="900" dirty="0" err="1"/>
              <a:t>read_root</a:t>
            </a:r>
            <a:r>
              <a:rPr lang="en-US" altLang="ko-KR" sz="900" dirty="0"/>
              <a:t>():</a:t>
            </a:r>
          </a:p>
          <a:p>
            <a:r>
              <a:rPr lang="en-US" altLang="ko-KR" sz="900" dirty="0"/>
              <a:t>    return {"message": "OK", "docs": "/docs"}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5E4179-0831-048D-1CFD-4F547C25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92" y="1507492"/>
            <a:ext cx="4067743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16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CD9E-14D7-D132-4E6F-82F4BAC0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F6EEE-7DAE-5519-2E7A-7AFAA9569862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00C0DD-9147-4895-BB66-6ECCB57CAAF4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CE1E624-A9FF-D5A5-DC6D-DA1B244BB097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5A08AE-A71B-A500-AE7A-CD750391FFF9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E7E01-2C96-22CA-F14C-6F5663F66E70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3AA7D-624E-2280-1C88-EFC8D684D085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1. </a:t>
            </a:r>
            <a:r>
              <a:rPr lang="ko-KR" altLang="en-US" dirty="0"/>
              <a:t>프로젝트 세팅 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492A796-2DD3-A9DA-BF0D-926E8A4CD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13260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▶️ 실행 방법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85025-66DF-C87B-FC16-9CE63224D7C6}"/>
              </a:ext>
            </a:extLst>
          </p:cNvPr>
          <p:cNvSpPr txBox="1"/>
          <p:nvPr/>
        </p:nvSpPr>
        <p:spPr>
          <a:xfrm>
            <a:off x="3032124" y="1859340"/>
            <a:ext cx="7369175" cy="360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# 1) 가상환경 &amp; 설치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python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venv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venv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# Windows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venv</a:t>
            </a:r>
            <a:r>
              <a:rPr lang="ko-KR" altLang="en-US" sz="1400" dirty="0"/>
              <a:t>\Scripts\</a:t>
            </a:r>
            <a:r>
              <a:rPr lang="ko-KR" altLang="en-US" sz="1400" dirty="0" err="1"/>
              <a:t>activate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# </a:t>
            </a:r>
            <a:r>
              <a:rPr lang="ko-KR" altLang="en-US" sz="1400" dirty="0" err="1"/>
              <a:t>macOS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Linux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# </a:t>
            </a:r>
            <a:r>
              <a:rPr lang="ko-KR" altLang="en-US" sz="1400" dirty="0" err="1"/>
              <a:t>source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venv</a:t>
            </a:r>
            <a:r>
              <a:rPr lang="ko-KR" altLang="en-US" sz="1400" dirty="0"/>
              <a:t>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activate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pip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install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requirements.txt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# 2) 서버 실행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uvicorn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app.main:app</a:t>
            </a:r>
            <a:r>
              <a:rPr lang="ko-KR" altLang="en-US" sz="1400" dirty="0"/>
              <a:t> --</a:t>
            </a:r>
            <a:r>
              <a:rPr lang="ko-KR" altLang="en-US" sz="1400" dirty="0" err="1"/>
              <a:t>reload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6501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0B6B3-E038-A31B-14F8-8C1FEB8C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2E2AE8B-9CD8-47ED-32B2-6A68642701EB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20AE346-6F01-DACE-EB4F-B492F3C63B75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D2242E-B706-7486-4AA4-5ABA26C0BBEC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08ADFA0-1A09-D284-3497-7D86F067861A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125D-EB60-B765-C4C2-6CFBE131BAED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EC94D-2147-2CB2-FE1C-550EFA34D170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1. </a:t>
            </a:r>
            <a:r>
              <a:rPr lang="ko-KR" altLang="en-US" dirty="0"/>
              <a:t>프로젝트 세팅 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2E54D2-7D85-215B-9E48-F2308617F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6" y="1083465"/>
            <a:ext cx="13260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▶️ 실행 방법</a:t>
            </a:r>
            <a:endParaRPr kumimoji="0" lang="ko-KR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9E36418-FFB7-FC16-E6E3-460407F65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362937"/>
            <a:ext cx="10845800" cy="166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프로젝트 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projects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Turbine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Building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 }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응답에서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기억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D154214-2B58-4FFB-85D2-B261FB188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3066359"/>
            <a:ext cx="11061700" cy="102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Arial" panose="020B0604020202020204" pitchFamily="34" charset="0"/>
              </a:rPr>
              <a:t>2. </a:t>
            </a:r>
            <a:r>
              <a:rPr lang="ko-KR" altLang="ko-KR" sz="1400" b="1" dirty="0">
                <a:latin typeface="Arial" panose="020B0604020202020204" pitchFamily="34" charset="0"/>
              </a:rPr>
              <a:t>노드 배치 등록</a:t>
            </a:r>
            <a:br>
              <a:rPr lang="ko-KR" altLang="ko-KR" sz="1400" b="1" dirty="0">
                <a:latin typeface="Arial" panose="020B0604020202020204" pitchFamily="34" charset="0"/>
              </a:rPr>
            </a:br>
            <a:r>
              <a:rPr lang="ko-KR" altLang="ko-KR" sz="1400" dirty="0">
                <a:latin typeface="Arial" panose="020B0604020202020204" pitchFamily="34" charset="0"/>
              </a:rPr>
              <a:t>POST /</a:t>
            </a:r>
            <a:r>
              <a:rPr lang="ko-KR" altLang="ko-KR" sz="1400" dirty="0" err="1">
                <a:latin typeface="Arial" panose="020B0604020202020204" pitchFamily="34" charset="0"/>
              </a:rPr>
              <a:t>projects</a:t>
            </a:r>
            <a:r>
              <a:rPr lang="ko-KR" altLang="ko-KR" sz="1400" dirty="0">
                <a:latin typeface="Arial" panose="020B0604020202020204" pitchFamily="34" charset="0"/>
              </a:rPr>
              <a:t>/1/</a:t>
            </a:r>
            <a:r>
              <a:rPr lang="ko-KR" altLang="ko-KR" sz="1400" dirty="0" err="1">
                <a:latin typeface="Arial" panose="020B0604020202020204" pitchFamily="34" charset="0"/>
              </a:rPr>
              <a:t>nodes</a:t>
            </a:r>
            <a:endParaRPr lang="ko-KR" altLang="ko-KR" sz="1400" dirty="0">
              <a:latin typeface="Arial" panose="020B0604020202020204" pitchFamily="34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Arial" panose="020B0604020202020204" pitchFamily="34" charset="0"/>
              </a:rPr>
              <a:t>{ "</a:t>
            </a:r>
            <a:r>
              <a:rPr lang="ko-KR" altLang="ko-KR" sz="1400" dirty="0" err="1">
                <a:latin typeface="Arial" panose="020B0604020202020204" pitchFamily="34" charset="0"/>
              </a:rPr>
              <a:t>nodes</a:t>
            </a:r>
            <a:r>
              <a:rPr lang="ko-KR" altLang="ko-KR" sz="1400" dirty="0">
                <a:latin typeface="Arial" panose="020B0604020202020204" pitchFamily="34" charset="0"/>
              </a:rPr>
              <a:t>": [ { "</a:t>
            </a:r>
            <a:r>
              <a:rPr lang="ko-KR" altLang="ko-KR" sz="1400" dirty="0" err="1">
                <a:latin typeface="Arial" panose="020B0604020202020204" pitchFamily="34" charset="0"/>
              </a:rPr>
              <a:t>x</a:t>
            </a:r>
            <a:r>
              <a:rPr lang="ko-KR" altLang="ko-KR" sz="1400" dirty="0">
                <a:latin typeface="Arial" panose="020B0604020202020204" pitchFamily="34" charset="0"/>
              </a:rPr>
              <a:t>": 0, "</a:t>
            </a:r>
            <a:r>
              <a:rPr lang="ko-KR" altLang="ko-KR" sz="1400" dirty="0" err="1">
                <a:latin typeface="Arial" panose="020B0604020202020204" pitchFamily="34" charset="0"/>
              </a:rPr>
              <a:t>y</a:t>
            </a:r>
            <a:r>
              <a:rPr lang="ko-KR" altLang="ko-KR" sz="1400" dirty="0">
                <a:latin typeface="Arial" panose="020B0604020202020204" pitchFamily="34" charset="0"/>
              </a:rPr>
              <a:t>": 0, "</a:t>
            </a:r>
            <a:r>
              <a:rPr lang="ko-KR" altLang="ko-KR" sz="1400" dirty="0" err="1">
                <a:latin typeface="Arial" panose="020B0604020202020204" pitchFamily="34" charset="0"/>
              </a:rPr>
              <a:t>z</a:t>
            </a:r>
            <a:r>
              <a:rPr lang="ko-KR" altLang="ko-KR" sz="1400" dirty="0">
                <a:latin typeface="Arial" panose="020B0604020202020204" pitchFamily="34" charset="0"/>
              </a:rPr>
              <a:t>": 0 }, { "</a:t>
            </a:r>
            <a:r>
              <a:rPr lang="ko-KR" altLang="ko-KR" sz="1400" dirty="0" err="1">
                <a:latin typeface="Arial" panose="020B0604020202020204" pitchFamily="34" charset="0"/>
              </a:rPr>
              <a:t>x</a:t>
            </a:r>
            <a:r>
              <a:rPr lang="ko-KR" altLang="ko-KR" sz="1400" dirty="0">
                <a:latin typeface="Arial" panose="020B0604020202020204" pitchFamily="34" charset="0"/>
              </a:rPr>
              <a:t>": 6, "</a:t>
            </a:r>
            <a:r>
              <a:rPr lang="ko-KR" altLang="ko-KR" sz="1400" dirty="0" err="1">
                <a:latin typeface="Arial" panose="020B0604020202020204" pitchFamily="34" charset="0"/>
              </a:rPr>
              <a:t>y</a:t>
            </a:r>
            <a:r>
              <a:rPr lang="ko-KR" altLang="ko-KR" sz="1400" dirty="0">
                <a:latin typeface="Arial" panose="020B0604020202020204" pitchFamily="34" charset="0"/>
              </a:rPr>
              <a:t>": 0, "</a:t>
            </a:r>
            <a:r>
              <a:rPr lang="ko-KR" altLang="ko-KR" sz="1400" dirty="0" err="1">
                <a:latin typeface="Arial" panose="020B0604020202020204" pitchFamily="34" charset="0"/>
              </a:rPr>
              <a:t>z</a:t>
            </a:r>
            <a:r>
              <a:rPr lang="ko-KR" altLang="ko-KR" sz="1400" dirty="0">
                <a:latin typeface="Arial" panose="020B0604020202020204" pitchFamily="34" charset="0"/>
              </a:rPr>
              <a:t>": 0 }, { "</a:t>
            </a:r>
            <a:r>
              <a:rPr lang="ko-KR" altLang="ko-KR" sz="1400" dirty="0" err="1">
                <a:latin typeface="Arial" panose="020B0604020202020204" pitchFamily="34" charset="0"/>
              </a:rPr>
              <a:t>x</a:t>
            </a:r>
            <a:r>
              <a:rPr lang="ko-KR" altLang="ko-KR" sz="1400" dirty="0">
                <a:latin typeface="Arial" panose="020B0604020202020204" pitchFamily="34" charset="0"/>
              </a:rPr>
              <a:t>": 6, "</a:t>
            </a:r>
            <a:r>
              <a:rPr lang="ko-KR" altLang="ko-KR" sz="1400" dirty="0" err="1">
                <a:latin typeface="Arial" panose="020B0604020202020204" pitchFamily="34" charset="0"/>
              </a:rPr>
              <a:t>y</a:t>
            </a:r>
            <a:r>
              <a:rPr lang="ko-KR" altLang="ko-KR" sz="1400" dirty="0">
                <a:latin typeface="Arial" panose="020B0604020202020204" pitchFamily="34" charset="0"/>
              </a:rPr>
              <a:t>": 6, "</a:t>
            </a:r>
            <a:r>
              <a:rPr lang="ko-KR" altLang="ko-KR" sz="1400" dirty="0" err="1">
                <a:latin typeface="Arial" panose="020B0604020202020204" pitchFamily="34" charset="0"/>
              </a:rPr>
              <a:t>z</a:t>
            </a:r>
            <a:r>
              <a:rPr lang="ko-KR" altLang="ko-KR" sz="1400" dirty="0">
                <a:latin typeface="Arial" panose="020B0604020202020204" pitchFamily="34" charset="0"/>
              </a:rPr>
              <a:t>": 0 }, { "</a:t>
            </a:r>
            <a:r>
              <a:rPr lang="ko-KR" altLang="ko-KR" sz="1400" dirty="0" err="1">
                <a:latin typeface="Arial" panose="020B0604020202020204" pitchFamily="34" charset="0"/>
              </a:rPr>
              <a:t>x</a:t>
            </a:r>
            <a:r>
              <a:rPr lang="ko-KR" altLang="ko-KR" sz="1400" dirty="0">
                <a:latin typeface="Arial" panose="020B0604020202020204" pitchFamily="34" charset="0"/>
              </a:rPr>
              <a:t>": 0, "</a:t>
            </a:r>
            <a:r>
              <a:rPr lang="ko-KR" altLang="ko-KR" sz="1400" dirty="0" err="1">
                <a:latin typeface="Arial" panose="020B0604020202020204" pitchFamily="34" charset="0"/>
              </a:rPr>
              <a:t>y</a:t>
            </a:r>
            <a:r>
              <a:rPr lang="ko-KR" altLang="ko-KR" sz="1400" dirty="0">
                <a:latin typeface="Arial" panose="020B0604020202020204" pitchFamily="34" charset="0"/>
              </a:rPr>
              <a:t>": 6, "</a:t>
            </a:r>
            <a:r>
              <a:rPr lang="ko-KR" altLang="ko-KR" sz="1400" dirty="0" err="1">
                <a:latin typeface="Arial" panose="020B0604020202020204" pitchFamily="34" charset="0"/>
              </a:rPr>
              <a:t>z</a:t>
            </a:r>
            <a:r>
              <a:rPr lang="ko-KR" altLang="ko-KR" sz="1400" dirty="0">
                <a:latin typeface="Arial" panose="020B0604020202020204" pitchFamily="34" charset="0"/>
              </a:rPr>
              <a:t>": 0 } ] }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15F16D4-8E22-D5FB-BCA4-4A0222480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4166820"/>
            <a:ext cx="4749800" cy="2316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노드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/1/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nodes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해석 실행 요청 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생성)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analysis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/1/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runs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{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type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linear_static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",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note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": 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quick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demo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" }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응답의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job_id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확인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CA2EDE1-E48B-E7D5-10B5-2C76614BE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148116"/>
            <a:ext cx="5124450" cy="13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상태 확인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analysis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runs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/{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job_id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1~2초 뒤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재요청하면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running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succeeded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바뀜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44D2-AC9A-6CD3-8946-1C2F22D8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D4AD5B-1373-F6DB-F1E4-C593D8E55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99" y="414267"/>
            <a:ext cx="8509002" cy="60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4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6BADD-A95D-BD51-1F72-623A28B82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3CB477-49F8-7A5B-7CB7-45FA6B2B759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24BDE4-0073-EFA8-481B-A053D2B7E010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3DBDAA-0613-52D0-81BB-476ED234CC64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AD07DD-2207-D719-0AE4-E42AFE919204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BC8A4-E64F-20DE-6A4A-ABE23CE5C777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612DC-179C-AA61-8399-2847F156E736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3. CRUD </a:t>
            </a:r>
            <a:r>
              <a:rPr lang="ko-KR" altLang="en-US" dirty="0" err="1"/>
              <a:t>엔드포인트</a:t>
            </a:r>
            <a:r>
              <a:rPr lang="ko-KR" altLang="en-US" dirty="0"/>
              <a:t> 작성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74620B6-15E2-5534-4087-C0A932DC9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018" y="1020366"/>
            <a:ext cx="6797964" cy="134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/projects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— 프로젝트 생성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/projects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— 프로젝트 목록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/projects/{id}/nodes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— 노드 추가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/projects/{id}/nodes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— 노드 조회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744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4202-BDB5-FF11-1D6D-34D76F46D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A05992C-4D22-46E1-4FF1-C8FC0A7A5BC7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C1FB0EB-32B8-6997-6B5D-AD3C74A9781A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F0D5020-FE80-5215-83E7-C776FBB9663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FBAD81-C1FA-37F5-BAE8-65EBAEA9A465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234A9-92CC-EC39-ED9C-37E6C8E39289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CCA86D-C433-580A-8F07-97CFC974F556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4. </a:t>
            </a:r>
            <a:r>
              <a:rPr lang="ko-KR" altLang="en-US" dirty="0"/>
              <a:t>해석 </a:t>
            </a:r>
            <a:r>
              <a:rPr lang="en-US" altLang="ko-KR" dirty="0"/>
              <a:t>Job </a:t>
            </a:r>
            <a:r>
              <a:rPr lang="ko-KR" altLang="en-US" dirty="0"/>
              <a:t>흉내내기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6DB9F6D-D5A0-B6AB-7DD8-ACA571182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727" y="979855"/>
            <a:ext cx="8164946" cy="134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POST 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projects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/{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analysis-runs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— 해석 실행 요청 →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 반환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GET 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analysis-runs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/{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job_id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}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상태 확인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queued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running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→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success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실제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Solver는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없지만,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asyncio.sleep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()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으로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상태 변화 흉내내기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8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F47F4-D2BB-D6AA-4B02-99457502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72357EE-13B2-48F9-2076-823E018B808E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D5F88D-1A60-B2DD-93A2-6C8D49E36D2C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A189A7-29A4-0E1E-8CA4-DB7F447D84D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53DEBC-CE38-312F-7573-0A8141782E55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F6E23-A694-C17F-8391-CD40E1FB9DEE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4499A-01A8-3DDD-2AB1-756AA8B3468F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Step 5. Swagger UI </a:t>
            </a:r>
            <a:r>
              <a:rPr lang="ko-KR" altLang="en-US" dirty="0"/>
              <a:t>테스트 </a:t>
            </a:r>
            <a:r>
              <a:rPr lang="en-US" altLang="ko-KR" dirty="0"/>
              <a:t>(30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F61F193-D0EA-998E-99BA-0A4227103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073" y="1031438"/>
            <a:ext cx="8691418" cy="102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http://127.0.0.1:8000/docs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접속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프로젝트 생성 → 노드 등록 → 해석 실행 → 상태 조회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시나리오 실행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요청/응답 JSON 확인</a:t>
            </a:r>
          </a:p>
        </p:txBody>
      </p:sp>
    </p:spTree>
    <p:extLst>
      <p:ext uri="{BB962C8B-B14F-4D97-AF65-F5344CB8AC3E}">
        <p14:creationId xmlns:p14="http://schemas.microsoft.com/office/powerpoint/2010/main" val="201762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3C6A8-9009-3DA0-871E-D32B444F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8751C62-7C42-5DF1-3898-295805DE0A4A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272956-CCB3-DB7E-981F-97DB593D6A32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4649A3-3CE6-3B93-1709-96FD34497549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383BA3-ACA0-EB97-6CB6-0A539A2E5CC4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F3221-0A2D-BA0E-ECC7-A6CE815A0913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773BF-0005-E2D1-6F92-98CF0D85C405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최종 산출물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8FAF04-F8EA-C6B6-A99D-52221C420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674" y="1020366"/>
            <a:ext cx="5569526" cy="134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서버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main.py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models.py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routers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SQLite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DB 파일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app.db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UI 스크린샷 (요청/응답 예시)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간단한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실행 시뮬레이션 기록</a:t>
            </a:r>
          </a:p>
        </p:txBody>
      </p:sp>
    </p:spTree>
    <p:extLst>
      <p:ext uri="{BB962C8B-B14F-4D97-AF65-F5344CB8AC3E}">
        <p14:creationId xmlns:p14="http://schemas.microsoft.com/office/powerpoint/2010/main" val="18988846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94E53-E29F-38A8-00F4-0CC67296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308E0F-862F-58B8-AC0F-7309D0586E8C}"/>
              </a:ext>
            </a:extLst>
          </p:cNvPr>
          <p:cNvGrpSpPr/>
          <p:nvPr/>
        </p:nvGrpSpPr>
        <p:grpSpPr>
          <a:xfrm>
            <a:off x="0" y="0"/>
            <a:ext cx="12192000" cy="951155"/>
            <a:chOff x="0" y="0"/>
            <a:chExt cx="12192000" cy="9511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64CD34-AE51-F9EF-6BC7-B715BB374EA6}"/>
                </a:ext>
              </a:extLst>
            </p:cNvPr>
            <p:cNvSpPr/>
            <p:nvPr/>
          </p:nvSpPr>
          <p:spPr>
            <a:xfrm>
              <a:off x="0" y="470864"/>
              <a:ext cx="12192000" cy="4802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83EBE7-5AF0-464D-50D5-84FA9A2D6816}"/>
                </a:ext>
              </a:extLst>
            </p:cNvPr>
            <p:cNvSpPr/>
            <p:nvPr/>
          </p:nvSpPr>
          <p:spPr>
            <a:xfrm>
              <a:off x="0" y="0"/>
              <a:ext cx="12192000" cy="480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1FDC4B-707B-AB2D-26D2-131625E9E227}"/>
              </a:ext>
            </a:extLst>
          </p:cNvPr>
          <p:cNvSpPr txBox="1"/>
          <p:nvPr/>
        </p:nvSpPr>
        <p:spPr>
          <a:xfrm>
            <a:off x="-1" y="69211"/>
            <a:ext cx="987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2. </a:t>
            </a:r>
            <a:r>
              <a:rPr lang="ko-KR" altLang="en-US" dirty="0"/>
              <a:t>건축 구조 해석 </a:t>
            </a:r>
            <a:r>
              <a:rPr lang="en-US" altLang="ko-KR" dirty="0"/>
              <a:t>API — E2E </a:t>
            </a:r>
            <a:r>
              <a:rPr lang="ko-KR" altLang="en-US" dirty="0"/>
              <a:t>체험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651F1-A465-4B97-07CB-6A655ABCF1FC}"/>
              </a:ext>
            </a:extLst>
          </p:cNvPr>
          <p:cNvSpPr txBox="1"/>
          <p:nvPr/>
        </p:nvSpPr>
        <p:spPr>
          <a:xfrm>
            <a:off x="0" y="6308498"/>
            <a:ext cx="1219200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---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1025B-4CB3-DB65-47F1-A5FB1D37D0D6}"/>
              </a:ext>
            </a:extLst>
          </p:cNvPr>
          <p:cNvSpPr txBox="1"/>
          <p:nvPr/>
        </p:nvSpPr>
        <p:spPr>
          <a:xfrm>
            <a:off x="0" y="549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392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Privilege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8585</Words>
  <Application>Microsoft Office PowerPoint</Application>
  <PresentationFormat>와이드스크린</PresentationFormat>
  <Paragraphs>1126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99" baseType="lpstr">
      <vt:lpstr>Arial Unicode MS</vt:lpstr>
      <vt:lpstr>Noto Sans 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장만규(JANG MAN KYU) 책임매니저</dc:creator>
  <cp:lastModifiedBy>장만규(JANG MAN KYU) 책임매니저</cp:lastModifiedBy>
  <cp:revision>224</cp:revision>
  <dcterms:created xsi:type="dcterms:W3CDTF">2025-09-09T23:43:56Z</dcterms:created>
  <dcterms:modified xsi:type="dcterms:W3CDTF">2025-09-12T07:55:44Z</dcterms:modified>
</cp:coreProperties>
</file>